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95" r:id="rId2"/>
    <p:sldId id="403" r:id="rId3"/>
    <p:sldId id="405" r:id="rId4"/>
    <p:sldId id="406" r:id="rId5"/>
    <p:sldId id="408" r:id="rId6"/>
    <p:sldId id="410" r:id="rId7"/>
    <p:sldId id="278" r:id="rId8"/>
    <p:sldId id="414" r:id="rId9"/>
    <p:sldId id="413" r:id="rId10"/>
    <p:sldId id="358" r:id="rId11"/>
    <p:sldId id="412" r:id="rId12"/>
    <p:sldId id="411" r:id="rId13"/>
    <p:sldId id="360" r:id="rId14"/>
    <p:sldId id="416" r:id="rId15"/>
    <p:sldId id="284" r:id="rId16"/>
    <p:sldId id="302" r:id="rId17"/>
    <p:sldId id="268" r:id="rId18"/>
    <p:sldId id="269" r:id="rId19"/>
    <p:sldId id="270" r:id="rId20"/>
    <p:sldId id="365" r:id="rId21"/>
    <p:sldId id="276" r:id="rId22"/>
    <p:sldId id="362" r:id="rId23"/>
    <p:sldId id="363" r:id="rId24"/>
    <p:sldId id="369" r:id="rId25"/>
    <p:sldId id="380" r:id="rId26"/>
    <p:sldId id="419" r:id="rId27"/>
    <p:sldId id="417" r:id="rId28"/>
    <p:sldId id="421" r:id="rId29"/>
    <p:sldId id="279" r:id="rId30"/>
  </p:sldIdLst>
  <p:sldSz cx="12192000" cy="6858000"/>
  <p:notesSz cx="6858000" cy="9144000"/>
  <p:embeddedFontLst>
    <p:embeddedFont>
      <p:font typeface="나눔고딕 ExtraBold" panose="020B0600000101010101" charset="-127"/>
      <p:bold r:id="rId32"/>
    </p:embeddedFont>
    <p:embeddedFont>
      <p:font typeface="a고딕18" panose="020B0600000101010101" charset="0"/>
      <p:regular r:id="rId33"/>
      <p:bold r:id="rId34"/>
      <p:italic r:id="rId35"/>
      <p:boldItalic r:id="rId36"/>
    </p:embeddedFont>
    <p:embeddedFont>
      <p:font typeface="S-Core Dream 4 Regular" panose="020B0503030302020204" pitchFamily="34" charset="-127"/>
      <p:regular r:id="rId37"/>
    </p:embeddedFont>
    <p:embeddedFont>
      <p:font typeface="S-Core Dream 5 Medium" panose="020B0503030302020204" pitchFamily="34" charset="-127"/>
      <p:regular r:id="rId38"/>
    </p:embeddedFont>
    <p:embeddedFont>
      <p:font typeface="S-Core Dream 6 Bold" panose="020B0703030302020204" pitchFamily="34" charset="-127"/>
      <p:regular r:id="rId39"/>
      <p:bold r:id="rId40"/>
    </p:embeddedFont>
    <p:embeddedFont>
      <p:font typeface="나눔스퀘어_ac Bold" panose="020B0600000101010101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맑은 고딕" panose="020B0503020000020004" pitchFamily="50" charset="-127"/>
      <p:regular r:id="rId45"/>
      <p:bold r:id="rId46"/>
    </p:embeddedFont>
    <p:embeddedFont>
      <p:font typeface="에스코어 드림 4 Regular" panose="020B0503030302020204" pitchFamily="34" charset="-127"/>
      <p:regular r:id="rId47"/>
    </p:embeddedFont>
    <p:embeddedFont>
      <p:font typeface="에스코어 드림 5 Medium" panose="020B0503030302020204" pitchFamily="34" charset="-127"/>
      <p:regular r:id="rId48"/>
    </p:embeddedFont>
    <p:embeddedFont>
      <p:font typeface="에스코어 드림 6 Bold" panose="020B0703030302020204" pitchFamily="34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5BA435B-F4CB-4F49-B52B-25FECA844867}">
          <p14:sldIdLst>
            <p14:sldId id="295"/>
            <p14:sldId id="403"/>
            <p14:sldId id="405"/>
            <p14:sldId id="406"/>
            <p14:sldId id="408"/>
            <p14:sldId id="410"/>
            <p14:sldId id="278"/>
            <p14:sldId id="414"/>
            <p14:sldId id="413"/>
            <p14:sldId id="358"/>
            <p14:sldId id="412"/>
            <p14:sldId id="411"/>
            <p14:sldId id="360"/>
            <p14:sldId id="416"/>
            <p14:sldId id="284"/>
            <p14:sldId id="302"/>
            <p14:sldId id="268"/>
            <p14:sldId id="269"/>
            <p14:sldId id="270"/>
            <p14:sldId id="365"/>
            <p14:sldId id="276"/>
            <p14:sldId id="362"/>
            <p14:sldId id="363"/>
            <p14:sldId id="369"/>
            <p14:sldId id="380"/>
            <p14:sldId id="419"/>
            <p14:sldId id="417"/>
            <p14:sldId id="421"/>
            <p14:sldId id="279"/>
          </p14:sldIdLst>
        </p14:section>
        <p14:section name="마무리" id="{596155F9-4B7C-4993-A96E-44435E4B17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83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 도연" initials="한도" lastIdx="1" clrIdx="0">
    <p:extLst>
      <p:ext uri="{19B8F6BF-5375-455C-9EA6-DF929625EA0E}">
        <p15:presenceInfo xmlns:p15="http://schemas.microsoft.com/office/powerpoint/2012/main" userId="한 도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000000"/>
    <a:srgbClr val="FFE386"/>
    <a:srgbClr val="FFBA04"/>
    <a:srgbClr val="FE4C3F"/>
    <a:srgbClr val="A9D18E"/>
    <a:srgbClr val="FFC305"/>
    <a:srgbClr val="13CB37"/>
    <a:srgbClr val="A4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235" autoAdjust="0"/>
    <p:restoredTop sz="71370" autoAdjust="0"/>
  </p:normalViewPr>
  <p:slideViewPr>
    <p:cSldViewPr snapToGrid="0" showGuides="1">
      <p:cViewPr varScale="1">
        <p:scale>
          <a:sx n="69" d="100"/>
          <a:sy n="69" d="100"/>
        </p:scale>
        <p:origin x="250" y="19"/>
      </p:cViewPr>
      <p:guideLst>
        <p:guide orient="horz" pos="383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00441-602F-4273-8868-5DC309487875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33ECE-AE03-4616-A696-D0E152DC6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3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아이스 브레이킹 단계로 아이들과 친해질 수 있는 질문 해주세요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33ECE-AE03-4616-A696-D0E152DC62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808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변수는 변할 수 있는 정보로 사용자로부터 정보를 받을 수도 있어요</a:t>
            </a:r>
            <a:r>
              <a:rPr lang="en-US" altLang="ko-KR" dirty="0"/>
              <a:t>.</a:t>
            </a:r>
            <a:r>
              <a:rPr lang="ko-KR" altLang="en-US" dirty="0"/>
              <a:t> 그러기 위해서는 아까 배운 입력이란 개념을 이용해 사용자로부터 정보를 받고 변수에 저장하면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05" name="Google Shape;4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사물도 사물의 종류에 따라 달라지듯 코딩에서 사용되는 여러가지 자료도 자료의 종류에 따라 나눌 수 있어요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33ECE-AE03-4616-A696-D0E152DC62C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800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기본적인 데이터 타입으로는 문자형과 숫자형으로 구분할 수 있어요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33ECE-AE03-4616-A696-D0E152DC62C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792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사실 아까 자료의 형태들에 대해 문자형과 숫자형에 대해 알아보았는데요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더 많아요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33ECE-AE03-4616-A696-D0E152DC62C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704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여기서 </a:t>
            </a:r>
            <a:r>
              <a:rPr kumimoji="1" lang="ko-KR" altLang="en-US" dirty="0" err="1"/>
              <a:t>부터는</a:t>
            </a:r>
            <a:r>
              <a:rPr kumimoji="1" lang="ko-KR" altLang="en-US" dirty="0"/>
              <a:t> 지난 수원외고 </a:t>
            </a:r>
            <a:r>
              <a:rPr kumimoji="1" lang="ko-KR" altLang="en-US" dirty="0" err="1"/>
              <a:t>튜터분들이</a:t>
            </a:r>
            <a:r>
              <a:rPr kumimoji="1" lang="ko-KR" altLang="en-US" dirty="0"/>
              <a:t> 학생들에게 실습환경을 제공한 부분의 예시로 </a:t>
            </a:r>
            <a:r>
              <a:rPr kumimoji="1" lang="ko-KR" altLang="en-US" dirty="0" err="1"/>
              <a:t>튜터분들이</a:t>
            </a:r>
            <a:r>
              <a:rPr kumimoji="1" lang="ko-KR" altLang="en-US" dirty="0"/>
              <a:t> 학생들에게 개발 환경을 마련하기 쉬운 방법으로 해당 </a:t>
            </a:r>
            <a:r>
              <a:rPr kumimoji="1" lang="en-US" altLang="ko-KR" dirty="0"/>
              <a:t>ppt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수정해주세요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33ECE-AE03-4616-A696-D0E152DC62C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494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여기까지 되면 </a:t>
            </a:r>
            <a:r>
              <a:rPr lang="ko-KR" altLang="en-US" dirty="0" err="1"/>
              <a:t>피피티</a:t>
            </a:r>
            <a:r>
              <a:rPr lang="ko-KR" altLang="en-US" dirty="0"/>
              <a:t> 닫고 실습으로 고고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33ECE-AE03-4616-A696-D0E152DC62C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03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외국인과 대화를 하고싶다면 외국이는 사용하는 언어를 배워야해요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그러면 컴퓨터와 대화하고 싶으면 무슨 언어를 </a:t>
            </a:r>
            <a:r>
              <a:rPr kumimoji="1" lang="ko-KR" altLang="en-US" dirty="0" err="1"/>
              <a:t>배워야할까요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33ECE-AE03-4616-A696-D0E152DC62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39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컴퓨터와 대화하기 위해서는 여러가지 언어가 있는데 그 중 </a:t>
            </a:r>
            <a:r>
              <a:rPr kumimoji="1" lang="ko-KR" altLang="en-US" dirty="0" err="1"/>
              <a:t>파이썬에</a:t>
            </a:r>
            <a:r>
              <a:rPr kumimoji="1" lang="ko-KR" altLang="en-US" dirty="0"/>
              <a:t> 대해 </a:t>
            </a:r>
            <a:r>
              <a:rPr kumimoji="1" lang="ko-KR" altLang="en-US" dirty="0" err="1"/>
              <a:t>알아볼거예요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파이썬은</a:t>
            </a:r>
            <a:r>
              <a:rPr kumimoji="1" lang="ko-KR" altLang="en-US" dirty="0"/>
              <a:t> 다른 언어들에 비해 쉽고 다양한 라이브러리를 통해 쉽게 사용할 수 있는 </a:t>
            </a:r>
            <a:r>
              <a:rPr kumimoji="1" lang="ko-KR" altLang="en-US" dirty="0" err="1"/>
              <a:t>언어기</a:t>
            </a:r>
            <a:r>
              <a:rPr kumimoji="1" lang="ko-KR" altLang="en-US" dirty="0"/>
              <a:t> 때문입니다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33ECE-AE03-4616-A696-D0E152DC62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473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프로그램에 대해 알아봅시다</a:t>
            </a:r>
            <a:r>
              <a:rPr lang="en-US" altLang="ko-KR" dirty="0"/>
              <a:t>.</a:t>
            </a:r>
            <a:r>
              <a:rPr lang="ko-KR" altLang="en-US" dirty="0"/>
              <a:t> 프로그램은 사용자의 명령에 대해 반응하는 소프트웨어로 입력과 출력이 예시로 있어요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40" name="Google Shape;2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09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모두 소프트웨어가 적용되어 있다</a:t>
            </a:r>
            <a:r>
              <a:rPr lang="en-US" altLang="ko-KR" dirty="0"/>
              <a:t>~!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33ECE-AE03-4616-A696-D0E152DC62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00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파이썬의</a:t>
            </a:r>
            <a:r>
              <a:rPr lang="ko-KR" altLang="en-US" dirty="0"/>
              <a:t> 출력에 대해 설명해주세요</a:t>
            </a:r>
            <a:r>
              <a:rPr lang="en-US" altLang="ko-KR" dirty="0"/>
              <a:t>.</a:t>
            </a:r>
            <a:r>
              <a:rPr lang="ko-KR" altLang="en-US" dirty="0"/>
              <a:t> 출력에 대한 여러가지 응용도 함께 설명해주세요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255" name="Google Shape;25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파이썬의</a:t>
            </a:r>
            <a:r>
              <a:rPr lang="ko-KR" altLang="en-US" dirty="0"/>
              <a:t> 입력에 대해 설명해주세요</a:t>
            </a:r>
            <a:r>
              <a:rPr lang="en-US" altLang="ko-KR" dirty="0"/>
              <a:t>,</a:t>
            </a:r>
            <a:r>
              <a:rPr lang="ko-KR" altLang="en-US" dirty="0"/>
              <a:t> 입력이란 컴퓨터에 어떤 정보를 전달하는 것으로 </a:t>
            </a:r>
            <a:r>
              <a:rPr lang="en-US" altLang="ko-KR" dirty="0"/>
              <a:t>input</a:t>
            </a:r>
            <a:r>
              <a:rPr lang="ko-KR" altLang="en-US" dirty="0"/>
              <a:t>을 이용해 받은 정보가 저장된다는 등 입력에 관한 정보를 알려주세요</a:t>
            </a:r>
            <a:r>
              <a:rPr lang="en-US" altLang="ko-KR" dirty="0"/>
              <a:t>!</a:t>
            </a:r>
            <a:endParaRPr dirty="0"/>
          </a:p>
        </p:txBody>
      </p:sp>
      <p:sp>
        <p:nvSpPr>
          <p:cNvPr id="292" name="Google Shape;2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변수라는 의미는 변할 수 있는 수를 의미합니다</a:t>
            </a:r>
            <a:r>
              <a:rPr lang="en-US" altLang="ko-KR" dirty="0"/>
              <a:t>.</a:t>
            </a:r>
            <a:r>
              <a:rPr lang="ko-KR" altLang="en-US" dirty="0"/>
              <a:t> 코딩에서 사용하는 변수라는 의미는 무엇일까요</a:t>
            </a:r>
            <a:r>
              <a:rPr lang="en-US" altLang="ko-KR" dirty="0"/>
              <a:t>?</a:t>
            </a:r>
            <a:r>
              <a:rPr lang="ko-KR" altLang="en-US" dirty="0"/>
              <a:t> 코딩에서는 변할 수 있는 즉</a:t>
            </a:r>
            <a:r>
              <a:rPr lang="en-US" altLang="ko-KR" dirty="0"/>
              <a:t>,</a:t>
            </a:r>
            <a:r>
              <a:rPr lang="ko-KR" altLang="en-US" dirty="0"/>
              <a:t> 여러가지 정보를 담을 수 있는 공간을 의미합니다</a:t>
            </a:r>
            <a:r>
              <a:rPr lang="en-US" altLang="ko-KR" dirty="0"/>
              <a:t>.</a:t>
            </a:r>
            <a:r>
              <a:rPr lang="ko-KR" altLang="en-US" dirty="0"/>
              <a:t> 그러면 변수에 담긴 정보들은 변할 수 있다는 걸 의미하겠죠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33ECE-AE03-4616-A696-D0E152DC62C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57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CF4F56-227B-4D2B-98AB-353E0B41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7DE037-0CAE-42E9-9F1F-26059F056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A0C55-341B-4D9F-A84A-C0006010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E5F11-457A-4099-BDAB-64DD6D3D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BB8B0F-10F2-46FD-AA9A-20179801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9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543372-9246-4719-A8E0-D2F7C6C4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503BC-3837-4AE9-B0F9-7CBB2B52A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CA254C-6629-4ACA-A065-D97B1A38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B0633-6DBF-4DED-891C-24DC3D18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15D286-3175-4AE3-82B4-74EC4B346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1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F7F55D-8DD8-41F9-8590-F815209AC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D34E23-4B44-418B-97E4-1AF7ECABE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17972-E2F4-47C4-A320-1A09A9B1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94E879-25B8-428A-95F0-F3D5B671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4AE29-3E68-4B26-9D26-E01212C3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425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E2395-F2D6-494A-8F1D-D6DDDFBF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7C3EC-C9A1-43DE-AA20-B0ACDDB0A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34B718-2EF0-4685-B855-5DCDCC6D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D72B86-8E44-4121-8AF0-85F8361B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974F3B-95DF-4156-9FCA-1D1C8EEF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85BBD-2124-4ED1-8A37-FB328B6E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A69D6-D112-427F-AE62-EB091A6E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5D0D5-4C64-4E36-B3CF-CD9481B3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407E6-E7DD-41F9-BC03-137B4386E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BC620B-F55C-49F3-9EFF-CDBC8E0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1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D824A-8DE0-42F2-B42D-ACB965E31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E7E10A-838F-4F35-9DAD-5B163252E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5A385D-7F4B-44D4-B9A6-BE35D6135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7E0F4-EDB7-46F4-99E8-F46F095E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9C8C3C-ACFE-4D11-8163-8879D102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4760B9-4B55-4BC2-A999-407A277FC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51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8EFBA-B039-4425-9F9A-F46E46E0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4B7841-3755-40B5-A936-DF82B86AE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F11ACB-B23C-4129-9322-DDB6105D6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4AAA2-603D-4E5B-BF6F-9CE012E63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E7F948-A8BA-47BE-AA9B-0EFBAD10A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98A902-416F-4ECC-B2E0-4FFA1952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4F9FAFC-5E03-4CD1-91E0-C5A7F0E0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D3F02E-FC0B-4C15-BE76-1474C011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3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FADB7-43CD-4EB7-8308-99387427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A1BCA7-FC79-4C44-B3CB-2E710B8A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FC0519-3214-4389-8EB8-736439B5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9E37E7-CE2A-4AE2-AA77-78E9A6A4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90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8D94DF-AC38-473A-A824-BD02A322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1225" y="476412"/>
            <a:ext cx="791902" cy="484287"/>
          </a:xfrm>
        </p:spPr>
        <p:txBody>
          <a:bodyPr/>
          <a:lstStyle>
            <a:lvl1pP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fld id="{B0A968C3-60CE-49FA-A8CC-E39FC9A8A10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6D3F5D4-3B8F-4FC9-8BAF-4D5B4F5455A3}"/>
              </a:ext>
            </a:extLst>
          </p:cNvPr>
          <p:cNvSpPr/>
          <p:nvPr userDrawn="1"/>
        </p:nvSpPr>
        <p:spPr>
          <a:xfrm>
            <a:off x="0" y="6493164"/>
            <a:ext cx="12192000" cy="3833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6CCEB93A-9154-4AEF-9806-0E7D2BBDA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586" y="6611730"/>
            <a:ext cx="1530868" cy="138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1DFA86-4DB3-4BF2-B448-A865A6DCAE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8546" y="6518966"/>
            <a:ext cx="808008" cy="4157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6F5CF2-627D-48A4-9F89-43A239026D4E}"/>
              </a:ext>
            </a:extLst>
          </p:cNvPr>
          <p:cNvSpPr/>
          <p:nvPr/>
        </p:nvSpPr>
        <p:spPr>
          <a:xfrm>
            <a:off x="0" y="0"/>
            <a:ext cx="12192000" cy="810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961E10-9266-45CF-BAAA-48D7CD227AA3}"/>
              </a:ext>
            </a:extLst>
          </p:cNvPr>
          <p:cNvSpPr/>
          <p:nvPr/>
        </p:nvSpPr>
        <p:spPr>
          <a:xfrm rot="5400000">
            <a:off x="-3382704" y="3382701"/>
            <a:ext cx="6858002" cy="9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91B680-68A9-4E20-9AE7-6DC03C8E7E67}"/>
              </a:ext>
            </a:extLst>
          </p:cNvPr>
          <p:cNvSpPr/>
          <p:nvPr/>
        </p:nvSpPr>
        <p:spPr>
          <a:xfrm rot="5400000">
            <a:off x="8726224" y="3382699"/>
            <a:ext cx="6858002" cy="92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70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C1953-56B4-4C28-80B4-A44F10A2A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AB4A46-D614-4C7B-9D60-E2A4F4AE4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3E430D-BDE1-44A4-935A-0D1AB8BF7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E518D-987C-4895-8EBF-4E1D2711D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EC434-6676-41CE-86DF-6332775F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671E9-690E-40FA-8CA1-5203CC47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05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037DBB-0D48-4AE2-BEED-EBEFED77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18682A-F930-4F33-8155-849732351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913CDF-4F25-4B6D-BBC0-6C2631B59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091DBD-9A7B-46FD-BF6A-8D968EB9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103D-3944-4C70-8858-0820752039C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91D3A-A1A2-4D65-AD4C-A1FCA832D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59A769-89D2-4A6F-9BAB-6C3F3CFC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06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4CCA47-9A76-4C34-BCF6-A07452F7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932B84-10C5-4310-A7EF-458B99028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75228-87FB-4673-89E3-BCEE0DDBB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103D-3944-4C70-8858-0820752039C4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14370-0E51-46A3-B7FA-89C51E3B0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53E74B-F071-4B63-9B8B-329583DF6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68C3-60CE-49FA-A8CC-E39FC9A8A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113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65B9A0-A13B-0F03-FBC7-8DF8395374F2}"/>
              </a:ext>
            </a:extLst>
          </p:cNvPr>
          <p:cNvGrpSpPr/>
          <p:nvPr/>
        </p:nvGrpSpPr>
        <p:grpSpPr>
          <a:xfrm>
            <a:off x="3102769" y="2317634"/>
            <a:ext cx="5986463" cy="1517155"/>
            <a:chOff x="3102769" y="2373510"/>
            <a:chExt cx="5986463" cy="15171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45F6223-1C45-4593-A89E-39D1234B3995}"/>
                </a:ext>
              </a:extLst>
            </p:cNvPr>
            <p:cNvSpPr txBox="1"/>
            <p:nvPr/>
          </p:nvSpPr>
          <p:spPr>
            <a:xfrm>
              <a:off x="4239560" y="2967335"/>
              <a:ext cx="3712876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defRPr>
              </a:lvl1pPr>
            </a:lstStyle>
            <a:p>
              <a:r>
                <a:rPr lang="ko-KR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파이썬 기초</a:t>
              </a:r>
              <a:endPara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2CE597-9EDC-44B6-90CD-5EC89C02732E}"/>
                </a:ext>
              </a:extLst>
            </p:cNvPr>
            <p:cNvSpPr txBox="1"/>
            <p:nvPr/>
          </p:nvSpPr>
          <p:spPr>
            <a:xfrm>
              <a:off x="3102769" y="2373510"/>
              <a:ext cx="59864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</a:rPr>
                <a:t>SWeat</a:t>
              </a:r>
              <a:endParaRPr kumimoji="1"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E5B2BC-00BE-D781-3ED6-087760112CA1}"/>
              </a:ext>
            </a:extLst>
          </p:cNvPr>
          <p:cNvGrpSpPr/>
          <p:nvPr/>
        </p:nvGrpSpPr>
        <p:grpSpPr>
          <a:xfrm>
            <a:off x="50799" y="6196698"/>
            <a:ext cx="2027220" cy="609103"/>
            <a:chOff x="858843" y="989478"/>
            <a:chExt cx="8108017" cy="2436157"/>
          </a:xfrm>
        </p:grpSpPr>
        <p:pic>
          <p:nvPicPr>
            <p:cNvPr id="14" name="그림 13" descr="상징, 로고, 텍스트, 폰트이(가) 표시된 사진&#10;&#10;자동 생성된 설명">
              <a:extLst>
                <a:ext uri="{FF2B5EF4-FFF2-40B4-BE49-F238E27FC236}">
                  <a16:creationId xmlns:a16="http://schemas.microsoft.com/office/drawing/2014/main" id="{14FFD1A6-D3D1-35CC-D8C7-0161D5E24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43" y="1040613"/>
              <a:ext cx="2333888" cy="2333888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712891F-4219-31D7-4662-EA38CC49CFC2}"/>
                </a:ext>
              </a:extLst>
            </p:cNvPr>
            <p:cNvGrpSpPr/>
            <p:nvPr/>
          </p:nvGrpSpPr>
          <p:grpSpPr>
            <a:xfrm>
              <a:off x="3225139" y="989478"/>
              <a:ext cx="5741721" cy="2436157"/>
              <a:chOff x="3225139" y="1257300"/>
              <a:chExt cx="5741721" cy="2436157"/>
            </a:xfrm>
          </p:grpSpPr>
          <p:pic>
            <p:nvPicPr>
              <p:cNvPr id="16" name="그림 15" descr="폰트, 블랙, 스크린샷, 그래픽이(가) 표시된 사진&#10;&#10;자동 생성된 설명">
                <a:extLst>
                  <a:ext uri="{FF2B5EF4-FFF2-40B4-BE49-F238E27FC236}">
                    <a16:creationId xmlns:a16="http://schemas.microsoft.com/office/drawing/2014/main" id="{3C62DD3F-BB04-10C9-BF39-DBAE12154E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963" b="25173"/>
              <a:stretch/>
            </p:blipFill>
            <p:spPr>
              <a:xfrm>
                <a:off x="3225139" y="1257300"/>
                <a:ext cx="5741721" cy="1344952"/>
              </a:xfrm>
              <a:prstGeom prst="rect">
                <a:avLst/>
              </a:prstGeom>
            </p:spPr>
          </p:pic>
          <p:pic>
            <p:nvPicPr>
              <p:cNvPr id="17" name="그림 16" descr="폰트, 그래픽, 블랙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1FACD03-2F93-650D-31BF-2C6E44042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2" y="2207557"/>
                <a:ext cx="5676900" cy="1485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4748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7EF14A8A-A5B1-6DE1-A359-D2A2F91874DC}"/>
              </a:ext>
            </a:extLst>
          </p:cNvPr>
          <p:cNvSpPr/>
          <p:nvPr/>
        </p:nvSpPr>
        <p:spPr>
          <a:xfrm flipH="1">
            <a:off x="5870688" y="3348772"/>
            <a:ext cx="5156385" cy="1615431"/>
          </a:xfrm>
          <a:prstGeom prst="wedgeRoundRectCallout">
            <a:avLst>
              <a:gd name="adj1" fmla="val -53656"/>
              <a:gd name="adj2" fmla="val -3237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일단 영어를 배워봐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영어는 현대 시대에 가장 널리 사용되는 </a:t>
            </a:r>
            <a:endParaRPr lang="en-US" altLang="ko-KR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국제 언어이기 때문에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영어를 구사하면 </a:t>
            </a:r>
            <a:endParaRPr lang="en-US" altLang="ko-KR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세계 곳곳의 사람들과 소통할 수 있어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pic>
        <p:nvPicPr>
          <p:cNvPr id="26" name="Picture 8" descr="사람 이미지 - Freepik에서 무료 다운로드">
            <a:extLst>
              <a:ext uri="{FF2B5EF4-FFF2-40B4-BE49-F238E27FC236}">
                <a16:creationId xmlns:a16="http://schemas.microsoft.com/office/drawing/2014/main" id="{3C3152E2-C4CC-F75D-309A-8FAD83F6E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1" t="13333" r="59982" b="54815"/>
          <a:stretch/>
        </p:blipFill>
        <p:spPr bwMode="auto">
          <a:xfrm>
            <a:off x="1133634" y="2042052"/>
            <a:ext cx="531813" cy="7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E1516-DF11-D134-6F88-62822F6418AF}"/>
              </a:ext>
            </a:extLst>
          </p:cNvPr>
          <p:cNvSpPr txBox="1"/>
          <p:nvPr/>
        </p:nvSpPr>
        <p:spPr>
          <a:xfrm>
            <a:off x="0" y="1"/>
            <a:ext cx="2140527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1.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파이썬이란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</p:txBody>
      </p:sp>
      <p:sp>
        <p:nvSpPr>
          <p:cNvPr id="4" name="말풍선: 모서리가 둥근 사각형 23">
            <a:extLst>
              <a:ext uri="{FF2B5EF4-FFF2-40B4-BE49-F238E27FC236}">
                <a16:creationId xmlns:a16="http://schemas.microsoft.com/office/drawing/2014/main" id="{6B1D99C3-D73C-9E22-5DFA-711B344A4940}"/>
              </a:ext>
            </a:extLst>
          </p:cNvPr>
          <p:cNvSpPr/>
          <p:nvPr/>
        </p:nvSpPr>
        <p:spPr>
          <a:xfrm>
            <a:off x="1881701" y="2110344"/>
            <a:ext cx="5156387" cy="646331"/>
          </a:xfrm>
          <a:prstGeom prst="wedgeRoundRectCallout">
            <a:avLst>
              <a:gd name="adj1" fmla="val -53656"/>
              <a:gd name="adj2" fmla="val -323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외국인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 대화를 하고 싶어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660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사람 이미지 - Freepik에서 무료 다운로드">
            <a:extLst>
              <a:ext uri="{FF2B5EF4-FFF2-40B4-BE49-F238E27FC236}">
                <a16:creationId xmlns:a16="http://schemas.microsoft.com/office/drawing/2014/main" id="{5D354270-C180-FB44-2DD4-DD764BC94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1" t="13333" r="59982" b="54815"/>
          <a:stretch/>
        </p:blipFill>
        <p:spPr bwMode="auto">
          <a:xfrm>
            <a:off x="916888" y="2042052"/>
            <a:ext cx="531813" cy="7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24BA421-A6B5-CE81-51B8-6CA0DDD1317C}"/>
              </a:ext>
            </a:extLst>
          </p:cNvPr>
          <p:cNvSpPr/>
          <p:nvPr/>
        </p:nvSpPr>
        <p:spPr>
          <a:xfrm>
            <a:off x="1739954" y="2110344"/>
            <a:ext cx="5156387" cy="646331"/>
          </a:xfrm>
          <a:prstGeom prst="wedgeRoundRectCallout">
            <a:avLst>
              <a:gd name="adj1" fmla="val -53656"/>
              <a:gd name="adj2" fmla="val -323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컴퓨터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와 대화를 하고 싶어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162E7-E6A8-6A57-3312-40FE5421A8A3}"/>
              </a:ext>
            </a:extLst>
          </p:cNvPr>
          <p:cNvSpPr txBox="1"/>
          <p:nvPr/>
        </p:nvSpPr>
        <p:spPr>
          <a:xfrm>
            <a:off x="0" y="1"/>
            <a:ext cx="2140527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1.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파이썬이란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1355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E5555448-1674-5906-49C5-F5752ECD4984}"/>
              </a:ext>
            </a:extLst>
          </p:cNvPr>
          <p:cNvSpPr/>
          <p:nvPr/>
        </p:nvSpPr>
        <p:spPr>
          <a:xfrm flipH="1">
            <a:off x="5606528" y="3474183"/>
            <a:ext cx="5156385" cy="1615431"/>
          </a:xfrm>
          <a:prstGeom prst="wedgeRoundRectCallout">
            <a:avLst>
              <a:gd name="adj1" fmla="val -53656"/>
              <a:gd name="adj2" fmla="val -3237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일단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파이썬</a:t>
            </a:r>
            <a:r>
              <a:rPr lang="ko-KR" altLang="en-US" dirty="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배워보자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다른 언어들에 비해 쉬워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다양한 라이브러리들의 존재로 </a:t>
            </a:r>
            <a:endParaRPr lang="en-US" altLang="ko-KR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분석에 용이하게 해줘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pic>
        <p:nvPicPr>
          <p:cNvPr id="4" name="Picture 8" descr="사람 이미지 - Freepik에서 무료 다운로드">
            <a:extLst>
              <a:ext uri="{FF2B5EF4-FFF2-40B4-BE49-F238E27FC236}">
                <a16:creationId xmlns:a16="http://schemas.microsoft.com/office/drawing/2014/main" id="{5D354270-C180-FB44-2DD4-DD764BC94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1" t="13333" r="59982" b="54815"/>
          <a:stretch/>
        </p:blipFill>
        <p:spPr bwMode="auto">
          <a:xfrm>
            <a:off x="916888" y="2042052"/>
            <a:ext cx="531813" cy="7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24BA421-A6B5-CE81-51B8-6CA0DDD1317C}"/>
              </a:ext>
            </a:extLst>
          </p:cNvPr>
          <p:cNvSpPr/>
          <p:nvPr/>
        </p:nvSpPr>
        <p:spPr>
          <a:xfrm>
            <a:off x="1739954" y="2110344"/>
            <a:ext cx="5156387" cy="646331"/>
          </a:xfrm>
          <a:prstGeom prst="wedgeRoundRectCallout">
            <a:avLst>
              <a:gd name="adj1" fmla="val -53656"/>
              <a:gd name="adj2" fmla="val -323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컴퓨터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와 대화를 하고 싶어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FDC931-678F-D46B-6E6B-0A716A6C0A17}"/>
              </a:ext>
            </a:extLst>
          </p:cNvPr>
          <p:cNvSpPr txBox="1"/>
          <p:nvPr/>
        </p:nvSpPr>
        <p:spPr>
          <a:xfrm>
            <a:off x="0" y="1"/>
            <a:ext cx="2140527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1.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파이썬이란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1239DE-572E-AD7F-53AD-A5AD4CFFEC44}"/>
              </a:ext>
            </a:extLst>
          </p:cNvPr>
          <p:cNvSpPr/>
          <p:nvPr/>
        </p:nvSpPr>
        <p:spPr>
          <a:xfrm>
            <a:off x="7449130" y="3713730"/>
            <a:ext cx="706094" cy="284069"/>
          </a:xfrm>
          <a:prstGeom prst="round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8864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E5555448-1674-5906-49C5-F5752ECD4984}"/>
              </a:ext>
            </a:extLst>
          </p:cNvPr>
          <p:cNvSpPr/>
          <p:nvPr/>
        </p:nvSpPr>
        <p:spPr>
          <a:xfrm flipH="1">
            <a:off x="2402741" y="3474183"/>
            <a:ext cx="5156385" cy="1615431"/>
          </a:xfrm>
          <a:prstGeom prst="wedgeRoundRectCallout">
            <a:avLst>
              <a:gd name="adj1" fmla="val -53656"/>
              <a:gd name="adj2" fmla="val -3237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일단 </a:t>
            </a:r>
            <a:r>
              <a:rPr lang="ko-KR" altLang="en-US" dirty="0" err="1">
                <a:solidFill>
                  <a:schemeClr val="tx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파이썬</a:t>
            </a:r>
            <a:r>
              <a:rPr lang="ko-KR" altLang="en-US" dirty="0" err="1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을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배워보자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다른 언어들에 비해 쉬워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다양한 라이브러리들의 존재로 </a:t>
            </a:r>
            <a:endParaRPr lang="en-US" altLang="ko-KR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분석에 용이하게 해줘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</p:txBody>
      </p:sp>
      <p:pic>
        <p:nvPicPr>
          <p:cNvPr id="4" name="Picture 8" descr="사람 이미지 - Freepik에서 무료 다운로드">
            <a:extLst>
              <a:ext uri="{FF2B5EF4-FFF2-40B4-BE49-F238E27FC236}">
                <a16:creationId xmlns:a16="http://schemas.microsoft.com/office/drawing/2014/main" id="{5D354270-C180-FB44-2DD4-DD764BC94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1" t="13333" r="59982" b="54815"/>
          <a:stretch/>
        </p:blipFill>
        <p:spPr bwMode="auto">
          <a:xfrm>
            <a:off x="666275" y="2042052"/>
            <a:ext cx="531813" cy="7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E9F77F-ACAA-95EF-9203-BB98818B864E}"/>
              </a:ext>
            </a:extLst>
          </p:cNvPr>
          <p:cNvGrpSpPr/>
          <p:nvPr/>
        </p:nvGrpSpPr>
        <p:grpSpPr>
          <a:xfrm>
            <a:off x="8788640" y="2042052"/>
            <a:ext cx="2400635" cy="1919441"/>
            <a:chOff x="8034331" y="1176367"/>
            <a:chExt cx="2400635" cy="191944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3023936-E53F-1B00-B6B5-64E3B713C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4331" y="1342963"/>
              <a:ext cx="2400635" cy="17528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CD2C6F-6697-B504-B37B-4B84D4E9CAE5}"/>
                </a:ext>
              </a:extLst>
            </p:cNvPr>
            <p:cNvSpPr/>
            <p:nvPr/>
          </p:nvSpPr>
          <p:spPr>
            <a:xfrm>
              <a:off x="8806022" y="1176367"/>
              <a:ext cx="857251" cy="333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2"/>
                  </a:solidFill>
                </a:rPr>
                <a:t>C</a:t>
              </a:r>
              <a:r>
                <a:rPr lang="ko-KR" altLang="en-US" sz="1600" b="1" dirty="0">
                  <a:solidFill>
                    <a:schemeClr val="tx2"/>
                  </a:solidFill>
                </a:rPr>
                <a:t>언어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2D65F1-E6DB-FFA5-E811-F4BAE7C0A9DE}"/>
              </a:ext>
            </a:extLst>
          </p:cNvPr>
          <p:cNvGrpSpPr/>
          <p:nvPr/>
        </p:nvGrpSpPr>
        <p:grpSpPr>
          <a:xfrm>
            <a:off x="8445690" y="4620363"/>
            <a:ext cx="3086531" cy="1385966"/>
            <a:chOff x="8017069" y="3262404"/>
            <a:chExt cx="3086531" cy="138596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9C9A315-4DEE-F189-9AA8-C8DD94998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7069" y="3429000"/>
              <a:ext cx="3086531" cy="12193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296D2D6-AB34-F1D9-BCD2-BEC487871718}"/>
                </a:ext>
              </a:extLst>
            </p:cNvPr>
            <p:cNvSpPr/>
            <p:nvPr/>
          </p:nvSpPr>
          <p:spPr>
            <a:xfrm>
              <a:off x="9131708" y="3262404"/>
              <a:ext cx="857251" cy="333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2"/>
                  </a:solidFill>
                </a:rPr>
                <a:t>자바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02CFA8-B3E2-DF9A-92A7-971F7E65C771}"/>
              </a:ext>
            </a:extLst>
          </p:cNvPr>
          <p:cNvGrpSpPr/>
          <p:nvPr/>
        </p:nvGrpSpPr>
        <p:grpSpPr>
          <a:xfrm>
            <a:off x="8445688" y="674233"/>
            <a:ext cx="3086531" cy="754579"/>
            <a:chOff x="8017069" y="4427266"/>
            <a:chExt cx="3086531" cy="75457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B833B5A-D132-4313-A9C9-CF08EDC80A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4286" r="14737"/>
            <a:stretch/>
          </p:blipFill>
          <p:spPr>
            <a:xfrm>
              <a:off x="8017069" y="4648370"/>
              <a:ext cx="3086531" cy="5334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3D022F-9504-9148-BD19-54F3616BE210}"/>
                </a:ext>
              </a:extLst>
            </p:cNvPr>
            <p:cNvSpPr/>
            <p:nvPr/>
          </p:nvSpPr>
          <p:spPr>
            <a:xfrm>
              <a:off x="9131707" y="4427266"/>
              <a:ext cx="857251" cy="333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2"/>
                  </a:solidFill>
                </a:rPr>
                <a:t>파이썬</a:t>
              </a:r>
            </a:p>
          </p:txBody>
        </p:sp>
      </p:grp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E24BA421-A6B5-CE81-51B8-6CA0DDD1317C}"/>
              </a:ext>
            </a:extLst>
          </p:cNvPr>
          <p:cNvSpPr/>
          <p:nvPr/>
        </p:nvSpPr>
        <p:spPr>
          <a:xfrm>
            <a:off x="1489341" y="2110344"/>
            <a:ext cx="5156387" cy="646331"/>
          </a:xfrm>
          <a:prstGeom prst="wedgeRoundRectCallout">
            <a:avLst>
              <a:gd name="adj1" fmla="val -53656"/>
              <a:gd name="adj2" fmla="val -323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컴퓨터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와 대화를 하고 싶어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10575-06E9-6576-54A4-51AF2BE587B0}"/>
              </a:ext>
            </a:extLst>
          </p:cNvPr>
          <p:cNvSpPr txBox="1"/>
          <p:nvPr/>
        </p:nvSpPr>
        <p:spPr>
          <a:xfrm>
            <a:off x="0" y="1"/>
            <a:ext cx="2140527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1.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파이썬이란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B3A1909-E449-C08C-015B-3F2C8905341C}"/>
              </a:ext>
            </a:extLst>
          </p:cNvPr>
          <p:cNvSpPr/>
          <p:nvPr/>
        </p:nvSpPr>
        <p:spPr>
          <a:xfrm>
            <a:off x="4256795" y="3715558"/>
            <a:ext cx="706094" cy="284069"/>
          </a:xfrm>
          <a:prstGeom prst="round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07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5F6223-1C45-4593-A89E-39D1234B3995}"/>
              </a:ext>
            </a:extLst>
          </p:cNvPr>
          <p:cNvSpPr txBox="1"/>
          <p:nvPr/>
        </p:nvSpPr>
        <p:spPr>
          <a:xfrm>
            <a:off x="2046656" y="2911459"/>
            <a:ext cx="8098692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2.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입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출력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변수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자료형 이해</a:t>
            </a:r>
          </a:p>
        </p:txBody>
      </p:sp>
    </p:spTree>
    <p:extLst>
      <p:ext uri="{BB962C8B-B14F-4D97-AF65-F5344CB8AC3E}">
        <p14:creationId xmlns:p14="http://schemas.microsoft.com/office/powerpoint/2010/main" val="1451874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/>
          <p:nvPr/>
        </p:nvSpPr>
        <p:spPr>
          <a:xfrm>
            <a:off x="725347" y="1805649"/>
            <a:ext cx="10741306" cy="1847437"/>
          </a:xfrm>
          <a:prstGeom prst="roundRect">
            <a:avLst>
              <a:gd name="adj" fmla="val 6239"/>
            </a:avLst>
          </a:prstGeom>
          <a:noFill/>
          <a:ln w="57150" cap="flat" cmpd="sng">
            <a:solidFill>
              <a:srgbClr val="8FAAD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10"/>
          <p:cNvSpPr txBox="1"/>
          <p:nvPr/>
        </p:nvSpPr>
        <p:spPr>
          <a:xfrm>
            <a:off x="725347" y="864094"/>
            <a:ext cx="29903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프로그램이란?</a:t>
            </a:r>
            <a:endParaRPr sz="2400" dirty="0">
              <a:solidFill>
                <a:srgbClr val="3F3F3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</p:txBody>
      </p:sp>
      <p:pic>
        <p:nvPicPr>
          <p:cNvPr id="245" name="Google Shape;24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954" y="1937524"/>
            <a:ext cx="978536" cy="1583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2023" y="4509686"/>
            <a:ext cx="1527860" cy="148111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0"/>
          <p:cNvSpPr/>
          <p:nvPr/>
        </p:nvSpPr>
        <p:spPr>
          <a:xfrm>
            <a:off x="725347" y="4143367"/>
            <a:ext cx="10741306" cy="1847437"/>
          </a:xfrm>
          <a:prstGeom prst="roundRect">
            <a:avLst>
              <a:gd name="adj" fmla="val 6239"/>
            </a:avLst>
          </a:prstGeom>
          <a:noFill/>
          <a:ln w="57150" cap="flat" cmpd="sng">
            <a:solidFill>
              <a:srgbClr val="8FAAD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10637979" y="2842917"/>
            <a:ext cx="63190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dirty="0" err="1">
                <a:solidFill>
                  <a:srgbClr val="8FAADC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4800" dirty="0">
              <a:solidFill>
                <a:srgbClr val="8FAA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836517" y="4277505"/>
            <a:ext cx="63470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dirty="0" err="1">
                <a:solidFill>
                  <a:srgbClr val="8FAADC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4800" dirty="0">
              <a:solidFill>
                <a:srgbClr val="8FAA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 flipH="1">
            <a:off x="2410493" y="2156035"/>
            <a:ext cx="7777482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선생님, </a:t>
            </a:r>
            <a:r>
              <a:rPr lang="ko-KR" sz="24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파이썬으로</a:t>
            </a:r>
            <a:r>
              <a:rPr lang="ko-KR" sz="24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프로그램을 만들기에 앞서서</a:t>
            </a:r>
            <a:endParaRPr sz="24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정확히 </a:t>
            </a:r>
            <a:r>
              <a:rPr lang="ko-KR" sz="2400" dirty="0">
                <a:solidFill>
                  <a:srgbClr val="FFD966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프로그램</a:t>
            </a:r>
            <a:r>
              <a:rPr lang="ko-KR" sz="24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이란 무엇인지 궁금해요!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 flipH="1">
            <a:off x="1717881" y="4367465"/>
            <a:ext cx="7777482" cy="57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사용자의 명령에 적절히 반응하는 소프트웨어입니다 ☺️</a:t>
            </a:r>
            <a:endParaRPr sz="24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 flipH="1">
            <a:off x="1717881" y="4958606"/>
            <a:ext cx="7777482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C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사용자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의 명령 -&gt; </a:t>
            </a:r>
            <a:r>
              <a:rPr lang="ko-KR" sz="1800" dirty="0">
                <a:solidFill>
                  <a:srgbClr val="C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입력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(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input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)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2F5496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컴퓨터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의 반응 -&gt; </a:t>
            </a:r>
            <a:r>
              <a:rPr lang="ko-KR" sz="1800" dirty="0">
                <a:solidFill>
                  <a:srgbClr val="2F5496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출력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(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output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)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34B36-3CFA-E641-A9D9-CA49F8D3925B}"/>
              </a:ext>
            </a:extLst>
          </p:cNvPr>
          <p:cNvSpPr txBox="1"/>
          <p:nvPr/>
        </p:nvSpPr>
        <p:spPr>
          <a:xfrm>
            <a:off x="0" y="0"/>
            <a:ext cx="3739754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2.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 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727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7C6ACC-17B1-76DC-0400-82B2464A36EA}"/>
              </a:ext>
            </a:extLst>
          </p:cNvPr>
          <p:cNvGrpSpPr/>
          <p:nvPr/>
        </p:nvGrpSpPr>
        <p:grpSpPr>
          <a:xfrm>
            <a:off x="2847788" y="955494"/>
            <a:ext cx="6496423" cy="4947011"/>
            <a:chOff x="3322092" y="1316137"/>
            <a:chExt cx="5304019" cy="40175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55BA02-86E8-3E51-1259-FB9FF84E16A9}"/>
                </a:ext>
              </a:extLst>
            </p:cNvPr>
            <p:cNvSpPr txBox="1"/>
            <p:nvPr/>
          </p:nvSpPr>
          <p:spPr>
            <a:xfrm>
              <a:off x="3739754" y="1755377"/>
              <a:ext cx="11785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atin typeface="a고딕18" panose="02020600000000000000" pitchFamily="18" charset="-127"/>
                  <a:ea typeface="a고딕18" panose="02020600000000000000" pitchFamily="18" charset="-127"/>
                </a:rPr>
                <a:t>입력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4C61618-8DB0-7930-7096-4E76E1A70CC4}"/>
                </a:ext>
              </a:extLst>
            </p:cNvPr>
            <p:cNvSpPr txBox="1"/>
            <p:nvPr/>
          </p:nvSpPr>
          <p:spPr>
            <a:xfrm>
              <a:off x="6940154" y="1755376"/>
              <a:ext cx="11785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atin typeface="a고딕18" panose="02020600000000000000" pitchFamily="18" charset="-127"/>
                  <a:ea typeface="a고딕18" panose="02020600000000000000" pitchFamily="18" charset="-127"/>
                </a:rPr>
                <a:t>출력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7A5EACC-1086-BD18-0DFA-34AD0EFCB964}"/>
                </a:ext>
              </a:extLst>
            </p:cNvPr>
            <p:cNvGrpSpPr/>
            <p:nvPr/>
          </p:nvGrpSpPr>
          <p:grpSpPr>
            <a:xfrm>
              <a:off x="4329018" y="1316137"/>
              <a:ext cx="3200400" cy="350847"/>
              <a:chOff x="4329018" y="1404529"/>
              <a:chExt cx="3200400" cy="350847"/>
            </a:xfrm>
          </p:grpSpPr>
          <p:cxnSp>
            <p:nvCxnSpPr>
              <p:cNvPr id="4" name="연결선: 구부러짐 3">
                <a:extLst>
                  <a:ext uri="{FF2B5EF4-FFF2-40B4-BE49-F238E27FC236}">
                    <a16:creationId xmlns:a16="http://schemas.microsoft.com/office/drawing/2014/main" id="{33F22687-D017-3565-3EDA-A3CF076F4F03}"/>
                  </a:ext>
                </a:extLst>
              </p:cNvPr>
              <p:cNvCxnSpPr>
                <a:cxnSpLocks/>
                <a:endCxn id="2" idx="0"/>
              </p:cNvCxnSpPr>
              <p:nvPr/>
            </p:nvCxnSpPr>
            <p:spPr>
              <a:xfrm rot="10800000" flipV="1">
                <a:off x="4329018" y="1404529"/>
                <a:ext cx="1976144" cy="350847"/>
              </a:xfrm>
              <a:prstGeom prst="curvedConnector2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연결선: 구부러짐 4">
                <a:extLst>
                  <a:ext uri="{FF2B5EF4-FFF2-40B4-BE49-F238E27FC236}">
                    <a16:creationId xmlns:a16="http://schemas.microsoft.com/office/drawing/2014/main" id="{0D6D651F-EFD7-8D36-DB01-8EFDCD864E06}"/>
                  </a:ext>
                </a:extLst>
              </p:cNvPr>
              <p:cNvCxnSpPr>
                <a:cxnSpLocks/>
                <a:endCxn id="3" idx="0"/>
              </p:cNvCxnSpPr>
              <p:nvPr/>
            </p:nvCxnSpPr>
            <p:spPr>
              <a:xfrm>
                <a:off x="6305154" y="1404540"/>
                <a:ext cx="1224264" cy="350836"/>
              </a:xfrm>
              <a:prstGeom prst="curvedConnector2">
                <a:avLst/>
              </a:prstGeom>
              <a:ln w="5715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B221D65-ABAA-D718-3DD7-5B725B15DB94}"/>
                </a:ext>
              </a:extLst>
            </p:cNvPr>
            <p:cNvSpPr txBox="1"/>
            <p:nvPr/>
          </p:nvSpPr>
          <p:spPr>
            <a:xfrm>
              <a:off x="3599020" y="4933587"/>
              <a:ext cx="15497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input()</a:t>
              </a:r>
              <a:endPara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AEF664-F466-5D1F-4BC4-4444E2AD19FC}"/>
                </a:ext>
              </a:extLst>
            </p:cNvPr>
            <p:cNvSpPr txBox="1"/>
            <p:nvPr/>
          </p:nvSpPr>
          <p:spPr>
            <a:xfrm>
              <a:off x="6799419" y="4933587"/>
              <a:ext cx="154976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print()</a:t>
              </a:r>
              <a:endPara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A655A24-1E25-F6F1-AB3B-F6D6E4819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2092" y="2653183"/>
              <a:ext cx="2103620" cy="210362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051B0A0-A897-4E58-3139-43B076F52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2490" y="2653182"/>
              <a:ext cx="2103621" cy="210362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0F50631-8AE2-6C13-A52F-CA4ECD91A8ED}"/>
              </a:ext>
            </a:extLst>
          </p:cNvPr>
          <p:cNvSpPr txBox="1"/>
          <p:nvPr/>
        </p:nvSpPr>
        <p:spPr>
          <a:xfrm>
            <a:off x="0" y="0"/>
            <a:ext cx="3861652" cy="46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2.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9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 txBox="1"/>
          <p:nvPr/>
        </p:nvSpPr>
        <p:spPr>
          <a:xfrm>
            <a:off x="542550" y="656109"/>
            <a:ext cx="32594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rgbClr val="3F3F3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파이썬의</a:t>
            </a:r>
            <a:r>
              <a:rPr lang="ko-KR" sz="2400" dirty="0">
                <a:solidFill>
                  <a:srgbClr val="3F3F3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출력</a:t>
            </a:r>
            <a:endParaRPr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59" name="Google Shape;259;p11"/>
          <p:cNvGrpSpPr/>
          <p:nvPr/>
        </p:nvGrpSpPr>
        <p:grpSpPr>
          <a:xfrm>
            <a:off x="690879" y="1764142"/>
            <a:ext cx="5136475" cy="4329450"/>
            <a:chOff x="796084" y="1923541"/>
            <a:chExt cx="2847372" cy="1881649"/>
          </a:xfrm>
        </p:grpSpPr>
        <p:sp>
          <p:nvSpPr>
            <p:cNvPr id="260" name="Google Shape;260;p11"/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1" name="Google Shape;261;p11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62" name="Google Shape;262;p11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64" name="Google Shape;264;p11"/>
          <p:cNvGrpSpPr/>
          <p:nvPr/>
        </p:nvGrpSpPr>
        <p:grpSpPr>
          <a:xfrm>
            <a:off x="848954" y="1855484"/>
            <a:ext cx="471176" cy="123587"/>
            <a:chOff x="3063240" y="2103120"/>
            <a:chExt cx="464820" cy="121920"/>
          </a:xfrm>
        </p:grpSpPr>
        <p:sp>
          <p:nvSpPr>
            <p:cNvPr id="265" name="Google Shape;265;p11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8" name="Google Shape;268;p11"/>
          <p:cNvGrpSpPr/>
          <p:nvPr/>
        </p:nvGrpSpPr>
        <p:grpSpPr>
          <a:xfrm>
            <a:off x="6364646" y="1759097"/>
            <a:ext cx="4978400" cy="1989941"/>
            <a:chOff x="796084" y="1923541"/>
            <a:chExt cx="2847372" cy="864861"/>
          </a:xfrm>
        </p:grpSpPr>
        <p:sp>
          <p:nvSpPr>
            <p:cNvPr id="269" name="Google Shape;269;p11"/>
            <p:cNvSpPr/>
            <p:nvPr/>
          </p:nvSpPr>
          <p:spPr>
            <a:xfrm>
              <a:off x="796084" y="1923541"/>
              <a:ext cx="2847372" cy="864861"/>
            </a:xfrm>
            <a:prstGeom prst="roundRect">
              <a:avLst>
                <a:gd name="adj" fmla="val 3927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0" name="Google Shape;270;p11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73" name="Google Shape;273;p11"/>
          <p:cNvGrpSpPr/>
          <p:nvPr/>
        </p:nvGrpSpPr>
        <p:grpSpPr>
          <a:xfrm>
            <a:off x="6522720" y="1850442"/>
            <a:ext cx="471176" cy="123587"/>
            <a:chOff x="3063240" y="2103120"/>
            <a:chExt cx="464820" cy="121920"/>
          </a:xfrm>
        </p:grpSpPr>
        <p:sp>
          <p:nvSpPr>
            <p:cNvPr id="274" name="Google Shape;274;p11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77" name="Google Shape;277;p11"/>
          <p:cNvGrpSpPr/>
          <p:nvPr/>
        </p:nvGrpSpPr>
        <p:grpSpPr>
          <a:xfrm>
            <a:off x="6364646" y="4094331"/>
            <a:ext cx="4978400" cy="1989941"/>
            <a:chOff x="796084" y="1923541"/>
            <a:chExt cx="2847372" cy="864861"/>
          </a:xfrm>
        </p:grpSpPr>
        <p:sp>
          <p:nvSpPr>
            <p:cNvPr id="278" name="Google Shape;278;p11"/>
            <p:cNvSpPr/>
            <p:nvPr/>
          </p:nvSpPr>
          <p:spPr>
            <a:xfrm>
              <a:off x="796084" y="1923541"/>
              <a:ext cx="2847372" cy="864861"/>
            </a:xfrm>
            <a:prstGeom prst="roundRect">
              <a:avLst>
                <a:gd name="adj" fmla="val 3927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9" name="Google Shape;279;p11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80" name="Google Shape;280;p11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1" name="Google Shape;281;p11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282" name="Google Shape;282;p11"/>
          <p:cNvGrpSpPr/>
          <p:nvPr/>
        </p:nvGrpSpPr>
        <p:grpSpPr>
          <a:xfrm>
            <a:off x="6522720" y="4185676"/>
            <a:ext cx="471176" cy="123587"/>
            <a:chOff x="3063240" y="2103120"/>
            <a:chExt cx="464820" cy="121920"/>
          </a:xfrm>
        </p:grpSpPr>
        <p:sp>
          <p:nvSpPr>
            <p:cNvPr id="283" name="Google Shape;283;p11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6" name="Google Shape;286;p11"/>
          <p:cNvSpPr/>
          <p:nvPr/>
        </p:nvSpPr>
        <p:spPr>
          <a:xfrm>
            <a:off x="897896" y="2324364"/>
            <a:ext cx="6096000" cy="33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“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Hello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World!” 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출력하기 실습 기억 나시나요?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파이썬은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</a:t>
            </a:r>
            <a:r>
              <a:rPr lang="ko-KR" sz="1800" dirty="0" err="1">
                <a:solidFill>
                  <a:srgbClr val="0070C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print</a:t>
            </a:r>
            <a:r>
              <a:rPr lang="ko-KR" sz="1800" dirty="0">
                <a:solidFill>
                  <a:srgbClr val="0070C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()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라는 명령어를 활용해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문장이나 결과값을 출력합니다 ☺️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문장을 출력하고 싶을 때에는,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큰따옴표(“”)나 작은따옴표(‘’)로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문장을 감싸는 것 잊지 마세요!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287" name="Google Shape;287;p11"/>
          <p:cNvSpPr/>
          <p:nvPr/>
        </p:nvSpPr>
        <p:spPr>
          <a:xfrm>
            <a:off x="6584513" y="4824333"/>
            <a:ext cx="60960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여러 개의 데이터를 출력하고 싶은 경우,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C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쉼표(,)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로 구분해줍니다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88" name="Google Shape;288;p11"/>
          <p:cNvSpPr/>
          <p:nvPr/>
        </p:nvSpPr>
        <p:spPr>
          <a:xfrm>
            <a:off x="6584513" y="2309948"/>
            <a:ext cx="6096000" cy="117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print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()는 내용을 출력한 뒤 자동으로 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줄바꿈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되므로, 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줄바꿈을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원하지 않을 경우 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문장 뒤에 </a:t>
            </a:r>
            <a:r>
              <a:rPr lang="ko-KR" sz="1800" dirty="0">
                <a:solidFill>
                  <a:srgbClr val="C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,</a:t>
            </a:r>
            <a:r>
              <a:rPr lang="ko-KR" sz="1800" dirty="0" err="1">
                <a:solidFill>
                  <a:srgbClr val="C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end</a:t>
            </a:r>
            <a:r>
              <a:rPr lang="ko-KR" sz="1800" dirty="0">
                <a:solidFill>
                  <a:srgbClr val="C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= “”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를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입력하면 됩니다 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</p:txBody>
      </p:sp>
      <p:sp>
        <p:nvSpPr>
          <p:cNvPr id="289" name="Google Shape;289;p11"/>
          <p:cNvSpPr/>
          <p:nvPr/>
        </p:nvSpPr>
        <p:spPr>
          <a:xfrm>
            <a:off x="897896" y="3429000"/>
            <a:ext cx="3978904" cy="756676"/>
          </a:xfrm>
          <a:prstGeom prst="rect">
            <a:avLst/>
          </a:prstGeom>
          <a:noFill/>
          <a:ln w="38100" cap="flat" cmpd="sng">
            <a:solidFill>
              <a:srgbClr val="FB90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0101D-A181-A5D3-FA95-9B2E278C4D15}"/>
              </a:ext>
            </a:extLst>
          </p:cNvPr>
          <p:cNvSpPr txBox="1"/>
          <p:nvPr/>
        </p:nvSpPr>
        <p:spPr>
          <a:xfrm>
            <a:off x="-1" y="0"/>
            <a:ext cx="3982065" cy="46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2.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 txBox="1"/>
          <p:nvPr/>
        </p:nvSpPr>
        <p:spPr>
          <a:xfrm>
            <a:off x="542550" y="656109"/>
            <a:ext cx="213391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rgbClr val="3F3F3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파이썬의</a:t>
            </a:r>
            <a:r>
              <a:rPr lang="ko-KR" sz="2400" dirty="0">
                <a:solidFill>
                  <a:srgbClr val="3F3F3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 입력 </a:t>
            </a:r>
            <a:endParaRPr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96" name="Google Shape;296;p12"/>
          <p:cNvGrpSpPr/>
          <p:nvPr/>
        </p:nvGrpSpPr>
        <p:grpSpPr>
          <a:xfrm>
            <a:off x="690879" y="1764142"/>
            <a:ext cx="5136475" cy="4329450"/>
            <a:chOff x="796084" y="1923541"/>
            <a:chExt cx="2847372" cy="1881649"/>
          </a:xfrm>
        </p:grpSpPr>
        <p:sp>
          <p:nvSpPr>
            <p:cNvPr id="297" name="Google Shape;297;p12"/>
            <p:cNvSpPr/>
            <p:nvPr/>
          </p:nvSpPr>
          <p:spPr>
            <a:xfrm>
              <a:off x="796084" y="1923541"/>
              <a:ext cx="2847372" cy="1881649"/>
            </a:xfrm>
            <a:prstGeom prst="roundRect">
              <a:avLst>
                <a:gd name="adj" fmla="val 1626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98" name="Google Shape;298;p12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299" name="Google Shape;299;p12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301" name="Google Shape;301;p12"/>
          <p:cNvGrpSpPr/>
          <p:nvPr/>
        </p:nvGrpSpPr>
        <p:grpSpPr>
          <a:xfrm>
            <a:off x="848954" y="1855484"/>
            <a:ext cx="471176" cy="123587"/>
            <a:chOff x="3063240" y="2103120"/>
            <a:chExt cx="464820" cy="121920"/>
          </a:xfrm>
        </p:grpSpPr>
        <p:sp>
          <p:nvSpPr>
            <p:cNvPr id="302" name="Google Shape;302;p12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12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12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5" name="Google Shape;305;p12"/>
          <p:cNvGrpSpPr/>
          <p:nvPr/>
        </p:nvGrpSpPr>
        <p:grpSpPr>
          <a:xfrm>
            <a:off x="6364646" y="1759098"/>
            <a:ext cx="4978400" cy="2457105"/>
            <a:chOff x="796084" y="1923541"/>
            <a:chExt cx="2847372" cy="1067898"/>
          </a:xfrm>
        </p:grpSpPr>
        <p:sp>
          <p:nvSpPr>
            <p:cNvPr id="306" name="Google Shape;306;p12"/>
            <p:cNvSpPr/>
            <p:nvPr/>
          </p:nvSpPr>
          <p:spPr>
            <a:xfrm>
              <a:off x="796084" y="1923541"/>
              <a:ext cx="2847372" cy="1067898"/>
            </a:xfrm>
            <a:prstGeom prst="roundRect">
              <a:avLst>
                <a:gd name="adj" fmla="val 3927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7" name="Google Shape;307;p12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308" name="Google Shape;308;p12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310" name="Google Shape;310;p12"/>
          <p:cNvGrpSpPr/>
          <p:nvPr/>
        </p:nvGrpSpPr>
        <p:grpSpPr>
          <a:xfrm>
            <a:off x="6522720" y="1850442"/>
            <a:ext cx="471176" cy="123587"/>
            <a:chOff x="3063240" y="2103120"/>
            <a:chExt cx="464820" cy="121920"/>
          </a:xfrm>
        </p:grpSpPr>
        <p:sp>
          <p:nvSpPr>
            <p:cNvPr id="311" name="Google Shape;311;p12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2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14" name="Google Shape;314;p12"/>
          <p:cNvGrpSpPr/>
          <p:nvPr/>
        </p:nvGrpSpPr>
        <p:grpSpPr>
          <a:xfrm>
            <a:off x="6364646" y="4558155"/>
            <a:ext cx="4978400" cy="1500348"/>
            <a:chOff x="796084" y="1923541"/>
            <a:chExt cx="2847372" cy="652076"/>
          </a:xfrm>
        </p:grpSpPr>
        <p:sp>
          <p:nvSpPr>
            <p:cNvPr id="315" name="Google Shape;315;p12"/>
            <p:cNvSpPr/>
            <p:nvPr/>
          </p:nvSpPr>
          <p:spPr>
            <a:xfrm>
              <a:off x="796084" y="1923541"/>
              <a:ext cx="2847372" cy="652076"/>
            </a:xfrm>
            <a:prstGeom prst="roundRect">
              <a:avLst>
                <a:gd name="adj" fmla="val 3927"/>
              </a:avLst>
            </a:prstGeom>
            <a:noFill/>
            <a:ln w="3810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6" name="Google Shape;316;p12"/>
            <p:cNvGrpSpPr/>
            <p:nvPr/>
          </p:nvGrpSpPr>
          <p:grpSpPr>
            <a:xfrm>
              <a:off x="796084" y="1927513"/>
              <a:ext cx="2847372" cy="125166"/>
              <a:chOff x="5081287" y="1591556"/>
              <a:chExt cx="2847372" cy="125166"/>
            </a:xfrm>
          </p:grpSpPr>
          <p:sp>
            <p:nvSpPr>
              <p:cNvPr id="317" name="Google Shape;317;p12"/>
              <p:cNvSpPr/>
              <p:nvPr/>
            </p:nvSpPr>
            <p:spPr>
              <a:xfrm>
                <a:off x="5081287" y="1616717"/>
                <a:ext cx="2847372" cy="100005"/>
              </a:xfrm>
              <a:prstGeom prst="roundRect">
                <a:avLst>
                  <a:gd name="adj" fmla="val 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5081287" y="1591556"/>
                <a:ext cx="2847372" cy="115361"/>
              </a:xfrm>
              <a:prstGeom prst="roundRect">
                <a:avLst>
                  <a:gd name="adj" fmla="val 22684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319" name="Google Shape;319;p12"/>
          <p:cNvGrpSpPr/>
          <p:nvPr/>
        </p:nvGrpSpPr>
        <p:grpSpPr>
          <a:xfrm>
            <a:off x="6522720" y="4649501"/>
            <a:ext cx="471176" cy="123587"/>
            <a:chOff x="3063240" y="2103120"/>
            <a:chExt cx="464820" cy="121920"/>
          </a:xfrm>
        </p:grpSpPr>
        <p:sp>
          <p:nvSpPr>
            <p:cNvPr id="320" name="Google Shape;320;p12"/>
            <p:cNvSpPr/>
            <p:nvPr/>
          </p:nvSpPr>
          <p:spPr>
            <a:xfrm>
              <a:off x="3063240" y="2103120"/>
              <a:ext cx="121920" cy="121920"/>
            </a:xfrm>
            <a:prstGeom prst="ellipse">
              <a:avLst/>
            </a:prstGeom>
            <a:solidFill>
              <a:srgbClr val="FE4C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3234690" y="2103120"/>
              <a:ext cx="121920" cy="121920"/>
            </a:xfrm>
            <a:prstGeom prst="ellipse">
              <a:avLst/>
            </a:prstGeom>
            <a:solidFill>
              <a:srgbClr val="FFBA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3406140" y="2103120"/>
              <a:ext cx="121920" cy="121920"/>
            </a:xfrm>
            <a:prstGeom prst="ellipse">
              <a:avLst/>
            </a:prstGeom>
            <a:solidFill>
              <a:srgbClr val="13CB3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3" name="Google Shape;323;p12"/>
          <p:cNvSpPr/>
          <p:nvPr/>
        </p:nvSpPr>
        <p:spPr>
          <a:xfrm>
            <a:off x="897896" y="2324364"/>
            <a:ext cx="6096000" cy="333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출력 명령어가 있다면 입력 또한 있겠죠?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파이썬은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</a:t>
            </a:r>
            <a:r>
              <a:rPr lang="ko-KR" sz="1800" dirty="0" err="1">
                <a:solidFill>
                  <a:srgbClr val="0070C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input</a:t>
            </a:r>
            <a:r>
              <a:rPr lang="ko-KR" sz="1800" dirty="0">
                <a:solidFill>
                  <a:srgbClr val="0070C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()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이라는 명령어를 활용해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컴퓨터에게 데이터를 입력할 수 있습니다 😊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프로그램이 이 명령을 받으면, 사용자가 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내용을 입력 후 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Enter를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누를 때까지 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기다립니다. 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Enter를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누르면 입력이 완료된 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것으로 간주합니다.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4" name="Google Shape;324;p12"/>
          <p:cNvSpPr/>
          <p:nvPr/>
        </p:nvSpPr>
        <p:spPr>
          <a:xfrm>
            <a:off x="6560261" y="5056587"/>
            <a:ext cx="60960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예시)  나이를 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입력받고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싶다면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        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input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(“나이 :”)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5" name="Google Shape;325;p12"/>
          <p:cNvSpPr/>
          <p:nvPr/>
        </p:nvSpPr>
        <p:spPr>
          <a:xfrm>
            <a:off x="6584513" y="2362956"/>
            <a:ext cx="6096000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rgbClr val="C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input</a:t>
            </a:r>
            <a:r>
              <a:rPr lang="ko-KR" sz="1800" dirty="0">
                <a:solidFill>
                  <a:srgbClr val="C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()의 괄호 안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도 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print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()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처럼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C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해당 내용을 출력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하는데, 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이는 사용자가 무엇을 입력해야 하는지 </a:t>
            </a:r>
            <a:endParaRPr sz="1800" dirty="0">
              <a:solidFill>
                <a:schemeClr val="dk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힌트를 주기 </a:t>
            </a:r>
            <a:r>
              <a:rPr lang="ko-KR" sz="1800" dirty="0" err="1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위함입니다</a:t>
            </a:r>
            <a:r>
              <a:rPr lang="ko-KR" sz="1800" dirty="0">
                <a:solidFill>
                  <a:schemeClr val="dk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.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26" name="Google Shape;326;p12"/>
          <p:cNvSpPr/>
          <p:nvPr/>
        </p:nvSpPr>
        <p:spPr>
          <a:xfrm>
            <a:off x="897896" y="3058607"/>
            <a:ext cx="4562000" cy="756676"/>
          </a:xfrm>
          <a:prstGeom prst="rect">
            <a:avLst/>
          </a:prstGeom>
          <a:noFill/>
          <a:ln w="38100" cap="flat" cmpd="sng">
            <a:solidFill>
              <a:srgbClr val="FB90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1658C9-A77A-9115-EE72-0444B81BEEF7}"/>
              </a:ext>
            </a:extLst>
          </p:cNvPr>
          <p:cNvSpPr txBox="1"/>
          <p:nvPr/>
        </p:nvSpPr>
        <p:spPr>
          <a:xfrm>
            <a:off x="-1" y="0"/>
            <a:ext cx="3982065" cy="46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2.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13" descr="닫힌 따옴표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7836" y="251460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32" name="Google Shape;332;p13" descr="닫힌 따옴표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554941" y="2514600"/>
            <a:ext cx="914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33" name="Google Shape;333;p13"/>
          <p:cNvSpPr txBox="1"/>
          <p:nvPr/>
        </p:nvSpPr>
        <p:spPr>
          <a:xfrm>
            <a:off x="5000216" y="2706757"/>
            <a:ext cx="2403473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3F3F3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/>
                <a:sym typeface="Arial"/>
              </a:rPr>
              <a:t>입력은 </a:t>
            </a:r>
            <a:r>
              <a:rPr lang="ko-KR" sz="2400" b="1" dirty="0" err="1">
                <a:solidFill>
                  <a:srgbClr val="3F3F3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/>
                <a:sym typeface="Arial"/>
              </a:rPr>
              <a:t>input</a:t>
            </a:r>
            <a:r>
              <a:rPr lang="ko-KR" sz="2400" b="1" dirty="0">
                <a:solidFill>
                  <a:srgbClr val="3F3F3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/>
                <a:sym typeface="Arial"/>
              </a:rPr>
              <a:t>(</a:t>
            </a:r>
            <a:r>
              <a:rPr lang="ko-KR" altLang="en-US" sz="2400" b="1" dirty="0">
                <a:solidFill>
                  <a:srgbClr val="3F3F3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/>
                <a:sym typeface="Arial"/>
              </a:rPr>
              <a:t> </a:t>
            </a:r>
            <a:r>
              <a:rPr lang="ko-KR" sz="2400" b="1" dirty="0">
                <a:solidFill>
                  <a:srgbClr val="3F3F3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/>
                <a:sym typeface="Arial"/>
              </a:rPr>
              <a:t>)</a:t>
            </a:r>
            <a:endParaRPr lang="en-US" altLang="ko-KR" sz="2400" b="1" dirty="0">
              <a:solidFill>
                <a:srgbClr val="3F3F3F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3F3F3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/>
                <a:sym typeface="Arial"/>
              </a:rPr>
              <a:t>출력은 </a:t>
            </a:r>
            <a:r>
              <a:rPr lang="ko-KR" sz="2400" b="1" dirty="0" err="1">
                <a:solidFill>
                  <a:srgbClr val="3F3F3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/>
                <a:sym typeface="Arial"/>
              </a:rPr>
              <a:t>print</a:t>
            </a:r>
            <a:r>
              <a:rPr lang="ko-KR" sz="2400" b="1" dirty="0">
                <a:solidFill>
                  <a:srgbClr val="3F3F3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/>
                <a:sym typeface="Arial"/>
              </a:rPr>
              <a:t>(</a:t>
            </a:r>
            <a:r>
              <a:rPr lang="ko-KR" altLang="en-US" sz="2400" b="1" dirty="0">
                <a:solidFill>
                  <a:srgbClr val="3F3F3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/>
                <a:sym typeface="Arial"/>
              </a:rPr>
              <a:t> </a:t>
            </a:r>
            <a:r>
              <a:rPr lang="ko-KR" sz="2400" b="1" dirty="0">
                <a:solidFill>
                  <a:srgbClr val="3F3F3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Arial"/>
                <a:sym typeface="Arial"/>
              </a:rPr>
              <a:t>)</a:t>
            </a:r>
            <a:endParaRPr sz="2400" b="1" dirty="0">
              <a:solidFill>
                <a:srgbClr val="3F3F3F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5685D1-B60A-4EE3-9A5E-6E872629B90E}"/>
              </a:ext>
            </a:extLst>
          </p:cNvPr>
          <p:cNvSpPr txBox="1"/>
          <p:nvPr/>
        </p:nvSpPr>
        <p:spPr>
          <a:xfrm>
            <a:off x="3573519" y="2945013"/>
            <a:ext cx="5044971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a고딕16" panose="02020600000000000000" pitchFamily="18" charset="-127"/>
                <a:ea typeface="a고딕16" panose="02020600000000000000" pitchFamily="18" charset="-127"/>
              </a:defRPr>
            </a:lvl1pPr>
          </a:lstStyle>
          <a:p>
            <a:r>
              <a:rPr lang="ko-KR" altLang="en-US" b="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아이스 브레이킹</a:t>
            </a:r>
            <a:endParaRPr lang="en-US" altLang="ko-KR" b="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BBEFA8-8BF1-2459-E1F8-98FF60E29BFF}"/>
              </a:ext>
            </a:extLst>
          </p:cNvPr>
          <p:cNvGrpSpPr/>
          <p:nvPr/>
        </p:nvGrpSpPr>
        <p:grpSpPr>
          <a:xfrm>
            <a:off x="50799" y="6196698"/>
            <a:ext cx="2027220" cy="609103"/>
            <a:chOff x="858843" y="989478"/>
            <a:chExt cx="8108017" cy="2436157"/>
          </a:xfrm>
        </p:grpSpPr>
        <p:pic>
          <p:nvPicPr>
            <p:cNvPr id="3" name="그림 2" descr="상징, 로고, 텍스트, 폰트이(가) 표시된 사진&#10;&#10;자동 생성된 설명">
              <a:extLst>
                <a:ext uri="{FF2B5EF4-FFF2-40B4-BE49-F238E27FC236}">
                  <a16:creationId xmlns:a16="http://schemas.microsoft.com/office/drawing/2014/main" id="{EFC9A669-9FB9-1A09-7270-16305F6E1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43" y="1040613"/>
              <a:ext cx="2333888" cy="2333888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10A044D-F496-65AF-2897-EEB187C3DAAB}"/>
                </a:ext>
              </a:extLst>
            </p:cNvPr>
            <p:cNvGrpSpPr/>
            <p:nvPr/>
          </p:nvGrpSpPr>
          <p:grpSpPr>
            <a:xfrm>
              <a:off x="3225139" y="989478"/>
              <a:ext cx="5741721" cy="2436157"/>
              <a:chOff x="3225139" y="1257300"/>
              <a:chExt cx="5741721" cy="2436157"/>
            </a:xfrm>
          </p:grpSpPr>
          <p:pic>
            <p:nvPicPr>
              <p:cNvPr id="11" name="그림 10" descr="폰트, 블랙, 스크린샷, 그래픽이(가) 표시된 사진&#10;&#10;자동 생성된 설명">
                <a:extLst>
                  <a:ext uri="{FF2B5EF4-FFF2-40B4-BE49-F238E27FC236}">
                    <a16:creationId xmlns:a16="http://schemas.microsoft.com/office/drawing/2014/main" id="{CFCABDA1-E2B8-91E6-641A-C68C0DDD32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4963" b="25173"/>
              <a:stretch/>
            </p:blipFill>
            <p:spPr>
              <a:xfrm>
                <a:off x="3225139" y="1257300"/>
                <a:ext cx="5741721" cy="1344952"/>
              </a:xfrm>
              <a:prstGeom prst="rect">
                <a:avLst/>
              </a:prstGeom>
            </p:spPr>
          </p:pic>
          <p:pic>
            <p:nvPicPr>
              <p:cNvPr id="12" name="그림 11" descr="폰트, 그래픽, 블랙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E292DDF7-C1A1-6199-1C1B-F228FA7E3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7552" y="2207557"/>
                <a:ext cx="5676900" cy="14859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784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1B9F8D-4008-05BB-78F8-10844CA766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5000"/>
                    </a14:imgEffect>
                    <a14:imgEffect>
                      <a14:colorTemperature colorTemp="6476"/>
                    </a14:imgEffect>
                    <a14:imgEffect>
                      <a14:saturation sat="3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1238" y="2185814"/>
            <a:ext cx="3143689" cy="24863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992499-101F-87FA-730F-F5D6B52AFD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92911"/>
          <a:stretch/>
        </p:blipFill>
        <p:spPr>
          <a:xfrm>
            <a:off x="5942790" y="2244220"/>
            <a:ext cx="3821345" cy="2950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C62820-0415-E93F-4065-E024B8F53D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44000"/>
                    </a14:imgEffect>
                  </a14:imgLayer>
                </a14:imgProps>
              </a:ext>
            </a:extLst>
          </a:blip>
          <a:srcRect t="14402"/>
          <a:stretch/>
        </p:blipFill>
        <p:spPr>
          <a:xfrm>
            <a:off x="6692560" y="2542055"/>
            <a:ext cx="2549763" cy="2377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9B31E-A893-0D8E-4531-36EF9AADAD04}"/>
              </a:ext>
            </a:extLst>
          </p:cNvPr>
          <p:cNvSpPr txBox="1"/>
          <p:nvPr/>
        </p:nvSpPr>
        <p:spPr>
          <a:xfrm>
            <a:off x="5942790" y="2574623"/>
            <a:ext cx="8402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ex) a = 1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04D51-A133-0A8B-8C77-C7CC63F7AD4E}"/>
              </a:ext>
            </a:extLst>
          </p:cNvPr>
          <p:cNvSpPr txBox="1"/>
          <p:nvPr/>
        </p:nvSpPr>
        <p:spPr>
          <a:xfrm>
            <a:off x="1251238" y="1058995"/>
            <a:ext cx="126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변수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EDF56-C227-66C6-D6F5-5B9D8AB2A53D}"/>
              </a:ext>
            </a:extLst>
          </p:cNvPr>
          <p:cNvSpPr txBox="1"/>
          <p:nvPr/>
        </p:nvSpPr>
        <p:spPr>
          <a:xfrm>
            <a:off x="-1" y="0"/>
            <a:ext cx="3982065" cy="46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2.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변수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8070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"/>
          <p:cNvSpPr txBox="1"/>
          <p:nvPr/>
        </p:nvSpPr>
        <p:spPr>
          <a:xfrm>
            <a:off x="462121" y="928869"/>
            <a:ext cx="78541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사용자에게 받은 값을 변수에 저장</a:t>
            </a:r>
            <a:r>
              <a:rPr lang="ko-KR" altLang="en-US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할 때는 어떻게 하나요</a:t>
            </a:r>
            <a:r>
              <a:rPr lang="en-US" altLang="ko-KR" sz="2400" dirty="0">
                <a:solidFill>
                  <a:srgbClr val="3F3F3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?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409" name="Google Shape;409;p18"/>
          <p:cNvSpPr txBox="1"/>
          <p:nvPr/>
        </p:nvSpPr>
        <p:spPr>
          <a:xfrm>
            <a:off x="3875680" y="3105834"/>
            <a:ext cx="444063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변수 = </a:t>
            </a:r>
            <a:r>
              <a:rPr lang="ko-KR" sz="3600" dirty="0" err="1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input</a:t>
            </a:r>
            <a:r>
              <a:rPr lang="ko-KR" sz="36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(</a:t>
            </a:r>
            <a:r>
              <a:rPr lang="ko-KR" sz="3600" dirty="0">
                <a:solidFill>
                  <a:srgbClr val="595959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“내용”</a:t>
            </a:r>
            <a:r>
              <a:rPr lang="ko-KR" sz="3600" dirty="0">
                <a:solidFill>
                  <a:srgbClr val="C0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Arial"/>
                <a:sym typeface="Arial"/>
              </a:rPr>
              <a:t>)</a:t>
            </a:r>
            <a:endParaRPr sz="3600" dirty="0">
              <a:solidFill>
                <a:srgbClr val="C0000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Arial"/>
              <a:sym typeface="Arial"/>
            </a:endParaRPr>
          </a:p>
        </p:txBody>
      </p:sp>
      <p:sp>
        <p:nvSpPr>
          <p:cNvPr id="410" name="Google Shape;410;p18"/>
          <p:cNvSpPr txBox="1"/>
          <p:nvPr/>
        </p:nvSpPr>
        <p:spPr>
          <a:xfrm>
            <a:off x="1056890" y="3891258"/>
            <a:ext cx="1026674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변수에는 </a:t>
            </a:r>
            <a:r>
              <a:rPr lang="ko-KR" sz="2000" dirty="0" err="1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str</a:t>
            </a:r>
            <a:r>
              <a:rPr lang="ko-KR" sz="20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 (문자열) 형태로 저장됩니다</a:t>
            </a:r>
            <a:endParaRPr lang="en-US" altLang="ko-KR" sz="2000" dirty="0">
              <a:solidFill>
                <a:srgbClr val="7F7F7F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7F7F7F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Arial"/>
                <a:sym typeface="Arial"/>
              </a:rPr>
              <a:t>ex) N = input()</a:t>
            </a:r>
            <a:endParaRPr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4E047-1B3F-9842-D085-D08A27E25FC6}"/>
              </a:ext>
            </a:extLst>
          </p:cNvPr>
          <p:cNvSpPr txBox="1"/>
          <p:nvPr/>
        </p:nvSpPr>
        <p:spPr>
          <a:xfrm>
            <a:off x="-1" y="0"/>
            <a:ext cx="3982065" cy="46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2.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변수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연필 - 무료 편집 도구개 아이콘">
            <a:extLst>
              <a:ext uri="{FF2B5EF4-FFF2-40B4-BE49-F238E27FC236}">
                <a16:creationId xmlns:a16="http://schemas.microsoft.com/office/drawing/2014/main" id="{C415BBF9-3413-AE17-6F28-6C2169606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89" y="1509009"/>
            <a:ext cx="771369" cy="77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자 - 무료 예술과 디자인개 아이콘">
            <a:extLst>
              <a:ext uri="{FF2B5EF4-FFF2-40B4-BE49-F238E27FC236}">
                <a16:creationId xmlns:a16="http://schemas.microsoft.com/office/drawing/2014/main" id="{5FF782B0-E027-73DA-722B-EA601A75D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04" y="2798163"/>
            <a:ext cx="883171" cy="88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책 - 무료 교육개 아이콘">
            <a:extLst>
              <a:ext uri="{FF2B5EF4-FFF2-40B4-BE49-F238E27FC236}">
                <a16:creationId xmlns:a16="http://schemas.microsoft.com/office/drawing/2014/main" id="{9B2663F7-5D4D-1BEC-91BB-DE01149D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04" y="3912432"/>
            <a:ext cx="1154244" cy="11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사과 - 무료 음식개 아이콘">
            <a:extLst>
              <a:ext uri="{FF2B5EF4-FFF2-40B4-BE49-F238E27FC236}">
                <a16:creationId xmlns:a16="http://schemas.microsoft.com/office/drawing/2014/main" id="{E8A1B7C4-C3A7-5AB9-5854-BCDF49F33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04" y="1453107"/>
            <a:ext cx="883171" cy="88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체리 - 무료 음식개 아이콘">
            <a:extLst>
              <a:ext uri="{FF2B5EF4-FFF2-40B4-BE49-F238E27FC236}">
                <a16:creationId xmlns:a16="http://schemas.microsoft.com/office/drawing/2014/main" id="{72B18B0C-8217-C766-09F7-B7FA21460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39" y="2798163"/>
            <a:ext cx="805096" cy="80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주황색 - 무료 음식개 아이콘">
            <a:extLst>
              <a:ext uri="{FF2B5EF4-FFF2-40B4-BE49-F238E27FC236}">
                <a16:creationId xmlns:a16="http://schemas.microsoft.com/office/drawing/2014/main" id="{1F176B2B-67FB-3E50-3D1B-2719A8A38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77" y="3984885"/>
            <a:ext cx="1009338" cy="100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배 - 무료 수송개 아이콘">
            <a:extLst>
              <a:ext uri="{FF2B5EF4-FFF2-40B4-BE49-F238E27FC236}">
                <a16:creationId xmlns:a16="http://schemas.microsoft.com/office/drawing/2014/main" id="{F7ECE848-75AB-56DC-29F6-B31872EE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071" y="1390023"/>
            <a:ext cx="1009338" cy="100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자동차 - 다운로드 무료 아이콘">
            <a:extLst>
              <a:ext uri="{FF2B5EF4-FFF2-40B4-BE49-F238E27FC236}">
                <a16:creationId xmlns:a16="http://schemas.microsoft.com/office/drawing/2014/main" id="{F391C2FC-00A2-E1E5-AD60-C3D842CE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66" y="3858718"/>
            <a:ext cx="1311638" cy="131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비행기 - 무료 교통개 아이콘">
            <a:extLst>
              <a:ext uri="{FF2B5EF4-FFF2-40B4-BE49-F238E27FC236}">
                <a16:creationId xmlns:a16="http://schemas.microsoft.com/office/drawing/2014/main" id="{51D9DB2D-4622-E706-CB10-EB9F3F2F3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071" y="2662626"/>
            <a:ext cx="1154244" cy="11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7C992DE-2067-A057-E22C-C4D6F15D6849}"/>
              </a:ext>
            </a:extLst>
          </p:cNvPr>
          <p:cNvSpPr/>
          <p:nvPr/>
        </p:nvSpPr>
        <p:spPr>
          <a:xfrm>
            <a:off x="5883639" y="2974297"/>
            <a:ext cx="424722" cy="45470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4" descr="연필 - 무료 편집 도구개 아이콘">
            <a:extLst>
              <a:ext uri="{FF2B5EF4-FFF2-40B4-BE49-F238E27FC236}">
                <a16:creationId xmlns:a16="http://schemas.microsoft.com/office/drawing/2014/main" id="{CB4CE1A7-8EE8-6687-C386-BE7B5911F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209" y="1396895"/>
            <a:ext cx="771369" cy="77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자 - 무료 예술과 디자인개 아이콘">
            <a:extLst>
              <a:ext uri="{FF2B5EF4-FFF2-40B4-BE49-F238E27FC236}">
                <a16:creationId xmlns:a16="http://schemas.microsoft.com/office/drawing/2014/main" id="{4A2DD89C-F57D-FC46-96BD-40E8BAA69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924" y="1336621"/>
            <a:ext cx="883171" cy="88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책 - 무료 교육개 아이콘">
            <a:extLst>
              <a:ext uri="{FF2B5EF4-FFF2-40B4-BE49-F238E27FC236}">
                <a16:creationId xmlns:a16="http://schemas.microsoft.com/office/drawing/2014/main" id="{DFA19F63-972B-0261-D3FA-C8070EF8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531" y="1246054"/>
            <a:ext cx="1154244" cy="11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392932-7E1A-1C5E-1036-C12DC70860C7}"/>
              </a:ext>
            </a:extLst>
          </p:cNvPr>
          <p:cNvSpPr/>
          <p:nvPr/>
        </p:nvSpPr>
        <p:spPr>
          <a:xfrm>
            <a:off x="6691856" y="1132694"/>
            <a:ext cx="4107305" cy="129102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16" descr="사과 - 무료 음식개 아이콘">
            <a:extLst>
              <a:ext uri="{FF2B5EF4-FFF2-40B4-BE49-F238E27FC236}">
                <a16:creationId xmlns:a16="http://schemas.microsoft.com/office/drawing/2014/main" id="{20CFAC48-0BF6-8C72-E425-2912DF696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307" y="2852504"/>
            <a:ext cx="883171" cy="88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체리 - 무료 음식개 아이콘">
            <a:extLst>
              <a:ext uri="{FF2B5EF4-FFF2-40B4-BE49-F238E27FC236}">
                <a16:creationId xmlns:a16="http://schemas.microsoft.com/office/drawing/2014/main" id="{CE743FE5-105D-8CC9-621D-2646BA46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924" y="2869367"/>
            <a:ext cx="805096" cy="80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6" descr="주황색 - 무료 음식개 아이콘">
            <a:extLst>
              <a:ext uri="{FF2B5EF4-FFF2-40B4-BE49-F238E27FC236}">
                <a16:creationId xmlns:a16="http://schemas.microsoft.com/office/drawing/2014/main" id="{4B7AC70B-F9EF-681D-A8DA-F89B489B0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984" y="2774430"/>
            <a:ext cx="1009338" cy="100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3B3474-5DC7-281D-EC61-6EB0113C0D3E}"/>
              </a:ext>
            </a:extLst>
          </p:cNvPr>
          <p:cNvSpPr/>
          <p:nvPr/>
        </p:nvSpPr>
        <p:spPr>
          <a:xfrm>
            <a:off x="6691856" y="2627645"/>
            <a:ext cx="4107305" cy="129102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9407D3-A653-05DC-288A-013F4B6C632D}"/>
              </a:ext>
            </a:extLst>
          </p:cNvPr>
          <p:cNvSpPr/>
          <p:nvPr/>
        </p:nvSpPr>
        <p:spPr>
          <a:xfrm>
            <a:off x="6691856" y="4122596"/>
            <a:ext cx="4107305" cy="1291024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8" descr="배 - 무료 수송개 아이콘">
            <a:extLst>
              <a:ext uri="{FF2B5EF4-FFF2-40B4-BE49-F238E27FC236}">
                <a16:creationId xmlns:a16="http://schemas.microsoft.com/office/drawing/2014/main" id="{3B96CF5F-4A7E-A050-F504-B0ED44280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223" y="4263439"/>
            <a:ext cx="1009338" cy="100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2" descr="자동차 - 다운로드 무료 아이콘">
            <a:extLst>
              <a:ext uri="{FF2B5EF4-FFF2-40B4-BE49-F238E27FC236}">
                <a16:creationId xmlns:a16="http://schemas.microsoft.com/office/drawing/2014/main" id="{4FE116DC-27C9-8A18-DBBA-24A4E2494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3" y="4209720"/>
            <a:ext cx="1311638" cy="131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4" descr="비행기 - 무료 교통개 아이콘">
            <a:extLst>
              <a:ext uri="{FF2B5EF4-FFF2-40B4-BE49-F238E27FC236}">
                <a16:creationId xmlns:a16="http://schemas.microsoft.com/office/drawing/2014/main" id="{1FA1EA82-6539-3C12-3ACD-412806967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979" y="4290760"/>
            <a:ext cx="1154244" cy="11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DF69B41-320F-F52D-7C4C-D0B2ACE77846}"/>
              </a:ext>
            </a:extLst>
          </p:cNvPr>
          <p:cNvSpPr txBox="1"/>
          <p:nvPr/>
        </p:nvSpPr>
        <p:spPr>
          <a:xfrm>
            <a:off x="-1" y="0"/>
            <a:ext cx="3982065" cy="46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2.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자료형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455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) 기본 데이터 타입 - 파이썬으로 배우는 알고리즘 트레이딩 (개정판-2쇄)">
            <a:extLst>
              <a:ext uri="{FF2B5EF4-FFF2-40B4-BE49-F238E27FC236}">
                <a16:creationId xmlns:a16="http://schemas.microsoft.com/office/drawing/2014/main" id="{9F964AAA-FC7A-0838-9EE0-754EB9BD9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44" y="1522672"/>
            <a:ext cx="8512912" cy="381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F80C16-F018-E6E7-1400-1533184EDD80}"/>
              </a:ext>
            </a:extLst>
          </p:cNvPr>
          <p:cNvSpPr/>
          <p:nvPr/>
        </p:nvSpPr>
        <p:spPr>
          <a:xfrm>
            <a:off x="6796787" y="1522672"/>
            <a:ext cx="4107305" cy="1291024"/>
          </a:xfrm>
          <a:prstGeom prst="rect">
            <a:avLst/>
          </a:prstGeom>
          <a:solidFill>
            <a:schemeClr val="bg1">
              <a:alpha val="39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문자형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F4EA48A-6D3E-B2A1-DD94-F1885AE63E83}"/>
              </a:ext>
            </a:extLst>
          </p:cNvPr>
          <p:cNvSpPr/>
          <p:nvPr/>
        </p:nvSpPr>
        <p:spPr>
          <a:xfrm>
            <a:off x="6796787" y="2949068"/>
            <a:ext cx="4107305" cy="2280478"/>
          </a:xfrm>
          <a:prstGeom prst="rect">
            <a:avLst/>
          </a:prstGeom>
          <a:solidFill>
            <a:schemeClr val="bg1">
              <a:alpha val="39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숫자형</a:t>
            </a:r>
            <a:endParaRPr lang="ko-KR" altLang="en-US" sz="5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E0C3D-55D1-E3DC-79CF-1866E23C1F79}"/>
              </a:ext>
            </a:extLst>
          </p:cNvPr>
          <p:cNvSpPr txBox="1"/>
          <p:nvPr/>
        </p:nvSpPr>
        <p:spPr>
          <a:xfrm>
            <a:off x="-1" y="0"/>
            <a:ext cx="3982065" cy="46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2.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자료형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02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12A7219-428E-A5BD-8115-2744066FD62F}"/>
              </a:ext>
            </a:extLst>
          </p:cNvPr>
          <p:cNvSpPr/>
          <p:nvPr/>
        </p:nvSpPr>
        <p:spPr>
          <a:xfrm>
            <a:off x="4435925" y="1723758"/>
            <a:ext cx="3091543" cy="2970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05379C1-9669-82B7-0DDF-5C541C1D887E}"/>
              </a:ext>
            </a:extLst>
          </p:cNvPr>
          <p:cNvSpPr/>
          <p:nvPr/>
        </p:nvSpPr>
        <p:spPr>
          <a:xfrm>
            <a:off x="5488220" y="2729592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자료형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3029B3A-D6C9-B3AA-AFE4-5F4B1415E8CB}"/>
              </a:ext>
            </a:extLst>
          </p:cNvPr>
          <p:cNvSpPr/>
          <p:nvPr/>
        </p:nvSpPr>
        <p:spPr>
          <a:xfrm>
            <a:off x="4737090" y="1303748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숫자형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C0923A9-EB5A-0766-1F90-9327FBE68A90}"/>
              </a:ext>
            </a:extLst>
          </p:cNvPr>
          <p:cNvSpPr/>
          <p:nvPr/>
        </p:nvSpPr>
        <p:spPr>
          <a:xfrm>
            <a:off x="6166747" y="1303748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문자형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DA2610F-34C6-67FD-8C7F-9ACE064F8AE1}"/>
              </a:ext>
            </a:extLst>
          </p:cNvPr>
          <p:cNvSpPr/>
          <p:nvPr/>
        </p:nvSpPr>
        <p:spPr>
          <a:xfrm>
            <a:off x="7126513" y="2282368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5F9A770-8072-28A0-538A-F98A3DFF3149}"/>
              </a:ext>
            </a:extLst>
          </p:cNvPr>
          <p:cNvSpPr/>
          <p:nvPr/>
        </p:nvSpPr>
        <p:spPr>
          <a:xfrm>
            <a:off x="6901539" y="3562356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튜플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387B86A-6FD5-2747-74AC-D16793BE6E10}"/>
              </a:ext>
            </a:extLst>
          </p:cNvPr>
          <p:cNvSpPr/>
          <p:nvPr/>
        </p:nvSpPr>
        <p:spPr>
          <a:xfrm>
            <a:off x="3733792" y="2282368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8164292-B22B-D3A1-A9F3-F2675A08B9C7}"/>
              </a:ext>
            </a:extLst>
          </p:cNvPr>
          <p:cNvSpPr/>
          <p:nvPr/>
        </p:nvSpPr>
        <p:spPr>
          <a:xfrm>
            <a:off x="5551711" y="4157438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딕셔</a:t>
            </a:r>
            <a:endParaRPr lang="en-US" altLang="ko-KR" sz="1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너리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007025B-A63C-091C-6E89-E1F58CCCD80A}"/>
              </a:ext>
            </a:extLst>
          </p:cNvPr>
          <p:cNvSpPr/>
          <p:nvPr/>
        </p:nvSpPr>
        <p:spPr>
          <a:xfrm>
            <a:off x="4201884" y="3562356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집합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5C9E40D-B5CE-0D7E-AAA9-136CCB5C7EE1}"/>
              </a:ext>
            </a:extLst>
          </p:cNvPr>
          <p:cNvSpPr/>
          <p:nvPr/>
        </p:nvSpPr>
        <p:spPr>
          <a:xfrm>
            <a:off x="4474935" y="1191315"/>
            <a:ext cx="3052534" cy="1332345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B09639-629E-0759-8870-0FE5C422B763}"/>
              </a:ext>
            </a:extLst>
          </p:cNvPr>
          <p:cNvSpPr txBox="1"/>
          <p:nvPr/>
        </p:nvSpPr>
        <p:spPr>
          <a:xfrm>
            <a:off x="-1" y="0"/>
            <a:ext cx="3982065" cy="46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2.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자료형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50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C8AC0E7-F4B1-635A-2CE5-708B72543E9C}"/>
              </a:ext>
            </a:extLst>
          </p:cNvPr>
          <p:cNvSpPr/>
          <p:nvPr/>
        </p:nvSpPr>
        <p:spPr>
          <a:xfrm>
            <a:off x="4435925" y="1723758"/>
            <a:ext cx="3091543" cy="2970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F9D3C4-9E7B-AA76-0468-A7755E942A75}"/>
              </a:ext>
            </a:extLst>
          </p:cNvPr>
          <p:cNvSpPr/>
          <p:nvPr/>
        </p:nvSpPr>
        <p:spPr>
          <a:xfrm>
            <a:off x="5488220" y="2729592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자료형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86B11F-E3EA-E4E9-F604-ED23DBE63809}"/>
              </a:ext>
            </a:extLst>
          </p:cNvPr>
          <p:cNvSpPr/>
          <p:nvPr/>
        </p:nvSpPr>
        <p:spPr>
          <a:xfrm>
            <a:off x="4737090" y="1303748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숫자형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FC13522-911C-6996-648A-14340ACFEAFB}"/>
              </a:ext>
            </a:extLst>
          </p:cNvPr>
          <p:cNvSpPr/>
          <p:nvPr/>
        </p:nvSpPr>
        <p:spPr>
          <a:xfrm>
            <a:off x="6166747" y="1303748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문자형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7F550F5-71B5-B335-6AA8-15A6994B73FF}"/>
              </a:ext>
            </a:extLst>
          </p:cNvPr>
          <p:cNvSpPr/>
          <p:nvPr/>
        </p:nvSpPr>
        <p:spPr>
          <a:xfrm>
            <a:off x="7126513" y="2282368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리스트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FC6D423-4827-C9E2-BC97-ACD26D4015A4}"/>
              </a:ext>
            </a:extLst>
          </p:cNvPr>
          <p:cNvSpPr/>
          <p:nvPr/>
        </p:nvSpPr>
        <p:spPr>
          <a:xfrm>
            <a:off x="6901539" y="3562356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튜플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DCC887C-198E-28A0-7034-6B7662C4AEA9}"/>
              </a:ext>
            </a:extLst>
          </p:cNvPr>
          <p:cNvSpPr/>
          <p:nvPr/>
        </p:nvSpPr>
        <p:spPr>
          <a:xfrm>
            <a:off x="3733792" y="2282368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불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8120751-CA42-9D25-3019-3387683C40D3}"/>
              </a:ext>
            </a:extLst>
          </p:cNvPr>
          <p:cNvSpPr/>
          <p:nvPr/>
        </p:nvSpPr>
        <p:spPr>
          <a:xfrm>
            <a:off x="5551711" y="4157438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딕셔</a:t>
            </a:r>
            <a:endParaRPr lang="en-US" altLang="ko-KR" sz="14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너리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C932B88-FAA7-B275-4498-2D5EEBEDD6A9}"/>
              </a:ext>
            </a:extLst>
          </p:cNvPr>
          <p:cNvSpPr/>
          <p:nvPr/>
        </p:nvSpPr>
        <p:spPr>
          <a:xfrm>
            <a:off x="4201884" y="3562356"/>
            <a:ext cx="1103087" cy="107405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집합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454E92D-B39F-2EAA-14DB-DF5F9D1F656B}"/>
              </a:ext>
            </a:extLst>
          </p:cNvPr>
          <p:cNvSpPr/>
          <p:nvPr/>
        </p:nvSpPr>
        <p:spPr>
          <a:xfrm rot="5737107">
            <a:off x="6074801" y="2785348"/>
            <a:ext cx="3052534" cy="1332345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C9070D-6AC9-F339-5FFD-8B0AD2741E67}"/>
              </a:ext>
            </a:extLst>
          </p:cNvPr>
          <p:cNvSpPr txBox="1"/>
          <p:nvPr/>
        </p:nvSpPr>
        <p:spPr>
          <a:xfrm>
            <a:off x="-1" y="0"/>
            <a:ext cx="3982065" cy="46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2.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입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/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출력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변수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자료형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–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자료형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49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5F6223-1C45-4593-A89E-39D1234B3995}"/>
              </a:ext>
            </a:extLst>
          </p:cNvPr>
          <p:cNvSpPr txBox="1"/>
          <p:nvPr/>
        </p:nvSpPr>
        <p:spPr>
          <a:xfrm>
            <a:off x="1631487" y="2911459"/>
            <a:ext cx="892904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3. </a:t>
            </a:r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파이썬 개발 환경 마련 및 실습</a:t>
            </a:r>
          </a:p>
        </p:txBody>
      </p:sp>
    </p:spTree>
    <p:extLst>
      <p:ext uri="{BB962C8B-B14F-4D97-AF65-F5344CB8AC3E}">
        <p14:creationId xmlns:p14="http://schemas.microsoft.com/office/powerpoint/2010/main" val="17880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7E48D-08DE-4290-B75F-97AAEA4418FB}"/>
              </a:ext>
            </a:extLst>
          </p:cNvPr>
          <p:cNvSpPr txBox="1"/>
          <p:nvPr/>
        </p:nvSpPr>
        <p:spPr>
          <a:xfrm>
            <a:off x="0" y="0"/>
            <a:ext cx="3739754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3.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 개발 환경 마련 및 실습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4059C-BCE6-B614-00B0-B3530650D07A}"/>
              </a:ext>
            </a:extLst>
          </p:cNvPr>
          <p:cNvSpPr txBox="1"/>
          <p:nvPr/>
        </p:nvSpPr>
        <p:spPr>
          <a:xfrm>
            <a:off x="7033346" y="5021234"/>
            <a:ext cx="4547426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우측 상단에 </a:t>
            </a:r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SWeat_HighSchool_Mentoring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검색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8FE5B-9334-865A-7DEE-13AA3713C13F}"/>
              </a:ext>
            </a:extLst>
          </p:cNvPr>
          <p:cNvSpPr txBox="1"/>
          <p:nvPr/>
        </p:nvSpPr>
        <p:spPr>
          <a:xfrm>
            <a:off x="260957" y="5252003"/>
            <a:ext cx="6534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r>
              <a:rPr lang="en-US" altLang="ko-KR" dirty="0"/>
              <a:t>https://github.com/alpha7179/SWeat_HighSchool_Mentoring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ADF6A5-3F84-B66D-A275-F07C49F8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26"/>
          <a:stretch/>
        </p:blipFill>
        <p:spPr>
          <a:xfrm>
            <a:off x="176117" y="1725141"/>
            <a:ext cx="6354792" cy="3269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EECE72-FD29-10B6-F32A-B926A9DDA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7689" b="65324"/>
          <a:stretch/>
        </p:blipFill>
        <p:spPr>
          <a:xfrm>
            <a:off x="6795246" y="1725141"/>
            <a:ext cx="5023627" cy="32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1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7E48D-08DE-4290-B75F-97AAEA4418FB}"/>
              </a:ext>
            </a:extLst>
          </p:cNvPr>
          <p:cNvSpPr txBox="1"/>
          <p:nvPr/>
        </p:nvSpPr>
        <p:spPr>
          <a:xfrm>
            <a:off x="0" y="0"/>
            <a:ext cx="3739754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3.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 개발 환경 마련 및 실습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D75F55-4BC2-9A8F-D189-62EB3679D128}"/>
              </a:ext>
            </a:extLst>
          </p:cNvPr>
          <p:cNvSpPr txBox="1"/>
          <p:nvPr/>
        </p:nvSpPr>
        <p:spPr>
          <a:xfrm>
            <a:off x="8452246" y="1337811"/>
            <a:ext cx="3739754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Colab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접속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4059C-BCE6-B614-00B0-B3530650D07A}"/>
              </a:ext>
            </a:extLst>
          </p:cNvPr>
          <p:cNvSpPr txBox="1"/>
          <p:nvPr/>
        </p:nvSpPr>
        <p:spPr>
          <a:xfrm>
            <a:off x="5923625" y="3575393"/>
            <a:ext cx="5381683" cy="170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노트 열기 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&gt; </a:t>
            </a:r>
            <a:r>
              <a:rPr lang="en-US" altLang="ko-KR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Github</a:t>
            </a: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/>
              <a:t>[https://github.com/alpha7179/SWeat_HighSchool_Mentoring] </a:t>
            </a:r>
            <a:r>
              <a:rPr lang="ko-KR" altLang="en-US" dirty="0"/>
              <a:t>검색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5967EFE-39AF-45A7-1F3A-799457654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85" y="985108"/>
            <a:ext cx="8539158" cy="11670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E0120A-D689-A252-5F5D-46C27DE02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85" y="2343031"/>
            <a:ext cx="4880463" cy="379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8AD392-47B3-45E2-8376-8FF0E7E7DE07}"/>
              </a:ext>
            </a:extLst>
          </p:cNvPr>
          <p:cNvSpPr txBox="1"/>
          <p:nvPr/>
        </p:nvSpPr>
        <p:spPr>
          <a:xfrm>
            <a:off x="3447679" y="1275234"/>
            <a:ext cx="5296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오늘 배운 내용에서 질문 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7635BFD-46DF-437D-B518-8B5A6009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935" y="2647950"/>
            <a:ext cx="4762130" cy="33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A7BAC6-A3DB-4621-C217-2732E717D634}"/>
              </a:ext>
            </a:extLst>
          </p:cNvPr>
          <p:cNvSpPr txBox="1"/>
          <p:nvPr/>
        </p:nvSpPr>
        <p:spPr>
          <a:xfrm>
            <a:off x="1663390" y="2875002"/>
            <a:ext cx="88652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6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Quiz Time</a:t>
            </a:r>
            <a:endParaRPr lang="ko-KR" altLang="en-US" sz="6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67CCDD-7CC9-BCCB-8523-C62A352A9677}"/>
              </a:ext>
            </a:extLst>
          </p:cNvPr>
          <p:cNvGrpSpPr/>
          <p:nvPr/>
        </p:nvGrpSpPr>
        <p:grpSpPr>
          <a:xfrm>
            <a:off x="3574192" y="2419350"/>
            <a:ext cx="997808" cy="595693"/>
            <a:chOff x="3574192" y="2419350"/>
            <a:chExt cx="997808" cy="595693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5E7A5309-B0DA-09B3-323C-96B14E2FB3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4192" y="2899923"/>
              <a:ext cx="429398" cy="115120"/>
            </a:xfrm>
            <a:prstGeom prst="line">
              <a:avLst/>
            </a:prstGeom>
            <a:ln w="76200" cap="rnd">
              <a:solidFill>
                <a:srgbClr val="8FAA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35B712F-CD58-A552-DAA2-BF9115EC2A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8809" y="2419350"/>
              <a:ext cx="209081" cy="385631"/>
            </a:xfrm>
            <a:prstGeom prst="line">
              <a:avLst/>
            </a:prstGeom>
            <a:ln w="76200" cap="rnd">
              <a:solidFill>
                <a:srgbClr val="8FAA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5763F34-D38E-F117-8951-D64C304AE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9898" y="2419350"/>
              <a:ext cx="142102" cy="360710"/>
            </a:xfrm>
            <a:prstGeom prst="line">
              <a:avLst/>
            </a:prstGeom>
            <a:ln w="76200" cap="rnd">
              <a:solidFill>
                <a:srgbClr val="8FAA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726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E3B1C-26A1-5032-F8D6-7B4D9B501514}"/>
              </a:ext>
            </a:extLst>
          </p:cNvPr>
          <p:cNvSpPr txBox="1"/>
          <p:nvPr/>
        </p:nvSpPr>
        <p:spPr>
          <a:xfrm>
            <a:off x="2133600" y="2644171"/>
            <a:ext cx="792480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우리 동아리 부원들이 </a:t>
            </a:r>
            <a:endParaRPr lang="en-US" altLang="ko-KR" sz="3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가장 많이 진학하고자 하는</a:t>
            </a:r>
            <a:r>
              <a:rPr lang="en-US" altLang="ko-KR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학과는 </a:t>
            </a:r>
            <a:endParaRPr lang="en-US" altLang="ko-KR" sz="3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무엇일까요</a:t>
            </a:r>
            <a:r>
              <a:rPr lang="en-US" altLang="ko-KR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  <a:endParaRPr lang="ko-KR" altLang="en-US" sz="3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5E4464-A666-90FF-EDFE-B261DA865E27}"/>
              </a:ext>
            </a:extLst>
          </p:cNvPr>
          <p:cNvGrpSpPr/>
          <p:nvPr/>
        </p:nvGrpSpPr>
        <p:grpSpPr>
          <a:xfrm>
            <a:off x="3594974" y="2273876"/>
            <a:ext cx="997808" cy="595693"/>
            <a:chOff x="3574192" y="2419350"/>
            <a:chExt cx="997808" cy="595693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56D4F3D4-2D1C-716A-5371-26EF7F8E1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4192" y="2899923"/>
              <a:ext cx="429398" cy="115120"/>
            </a:xfrm>
            <a:prstGeom prst="line">
              <a:avLst/>
            </a:prstGeom>
            <a:ln w="76200" cap="rnd">
              <a:solidFill>
                <a:srgbClr val="8FAA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7E375999-E3F2-79B8-FD11-65BB63C163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8809" y="2419350"/>
              <a:ext cx="209081" cy="385631"/>
            </a:xfrm>
            <a:prstGeom prst="line">
              <a:avLst/>
            </a:prstGeom>
            <a:ln w="76200" cap="rnd">
              <a:solidFill>
                <a:srgbClr val="8FAA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1F056CEE-4554-F731-76B9-D9DC8904ED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9898" y="2419350"/>
              <a:ext cx="142102" cy="360710"/>
            </a:xfrm>
            <a:prstGeom prst="line">
              <a:avLst/>
            </a:prstGeom>
            <a:ln w="76200" cap="rnd">
              <a:solidFill>
                <a:srgbClr val="8FAA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858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E3B1C-26A1-5032-F8D6-7B4D9B501514}"/>
              </a:ext>
            </a:extLst>
          </p:cNvPr>
          <p:cNvSpPr txBox="1"/>
          <p:nvPr/>
        </p:nvSpPr>
        <p:spPr>
          <a:xfrm>
            <a:off x="2689013" y="2890391"/>
            <a:ext cx="6813974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프로그래밍 언어 인기 순위에서</a:t>
            </a:r>
            <a:r>
              <a:rPr lang="en-US" altLang="ko-KR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</a:p>
          <a:p>
            <a:r>
              <a:rPr lang="ko-KR" altLang="en-US" sz="32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파이썬은</a:t>
            </a:r>
            <a:r>
              <a:rPr lang="ko-KR" altLang="en-US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몇 위일까요</a:t>
            </a:r>
            <a:r>
              <a:rPr lang="en-US" altLang="ko-KR" sz="3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  <a:endParaRPr lang="ko-KR" altLang="en-US" sz="3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9EFABF-43A6-B07D-D6F1-121D34642DD9}"/>
              </a:ext>
            </a:extLst>
          </p:cNvPr>
          <p:cNvGrpSpPr/>
          <p:nvPr/>
        </p:nvGrpSpPr>
        <p:grpSpPr>
          <a:xfrm>
            <a:off x="2661021" y="2439670"/>
            <a:ext cx="997808" cy="595693"/>
            <a:chOff x="3574192" y="2419350"/>
            <a:chExt cx="997808" cy="595693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08B1840-743C-E7C8-F806-DA80539F8D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4192" y="2899923"/>
              <a:ext cx="429398" cy="115120"/>
            </a:xfrm>
            <a:prstGeom prst="line">
              <a:avLst/>
            </a:prstGeom>
            <a:ln w="76200" cap="rnd">
              <a:solidFill>
                <a:srgbClr val="8FAA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82D8B1D-F86D-5E22-2D0C-9A68BDC331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08809" y="2419350"/>
              <a:ext cx="209081" cy="385631"/>
            </a:xfrm>
            <a:prstGeom prst="line">
              <a:avLst/>
            </a:prstGeom>
            <a:ln w="76200" cap="rnd">
              <a:solidFill>
                <a:srgbClr val="8FAA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E95D7EC9-F484-1C2A-B437-DC814087E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9898" y="2419350"/>
              <a:ext cx="142102" cy="360710"/>
            </a:xfrm>
            <a:prstGeom prst="line">
              <a:avLst/>
            </a:prstGeom>
            <a:ln w="76200" cap="rnd">
              <a:solidFill>
                <a:srgbClr val="8FAAD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324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5F6223-1C45-4593-A89E-39D1234B3995}"/>
              </a:ext>
            </a:extLst>
          </p:cNvPr>
          <p:cNvSpPr txBox="1"/>
          <p:nvPr/>
        </p:nvSpPr>
        <p:spPr>
          <a:xfrm>
            <a:off x="4238761" y="2911459"/>
            <a:ext cx="371447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파이썬 기초</a:t>
            </a:r>
            <a:endParaRPr lang="en-US" altLang="ko-KR" sz="5400" dirty="0">
              <a:solidFill>
                <a:schemeClr val="tx1">
                  <a:lumMod val="85000"/>
                  <a:lumOff val="1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CE597-9EDC-44B6-90CD-5EC89C02732E}"/>
              </a:ext>
            </a:extLst>
          </p:cNvPr>
          <p:cNvSpPr txBox="1"/>
          <p:nvPr/>
        </p:nvSpPr>
        <p:spPr>
          <a:xfrm>
            <a:off x="3102769" y="2317634"/>
            <a:ext cx="5986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SWeat</a:t>
            </a:r>
            <a:r>
              <a:rPr kumimoji="1"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</a:p>
          <a:p>
            <a:pPr algn="ctr"/>
            <a:endParaRPr kumimoji="1"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263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id="{2CE6E034-9EEF-4338-8855-ED89311DE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5929" y="1847248"/>
            <a:ext cx="9080141" cy="50107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CC6BE4-BD2D-4639-A945-1FD60437A7FF}"/>
              </a:ext>
            </a:extLst>
          </p:cNvPr>
          <p:cNvSpPr txBox="1"/>
          <p:nvPr/>
        </p:nvSpPr>
        <p:spPr>
          <a:xfrm>
            <a:off x="1650381" y="2244264"/>
            <a:ext cx="8865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sz="2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오늘은 파이썬 기초 문법을 배워봅시다</a:t>
            </a:r>
            <a:r>
              <a:rPr lang="en-US" altLang="ko-KR" sz="220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!</a:t>
            </a:r>
            <a:endParaRPr lang="ko-KR" altLang="en-US" sz="22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A632F8-373D-481B-B8E3-32F4D1F84B82}"/>
              </a:ext>
            </a:extLst>
          </p:cNvPr>
          <p:cNvSpPr txBox="1"/>
          <p:nvPr/>
        </p:nvSpPr>
        <p:spPr>
          <a:xfrm>
            <a:off x="5011107" y="3243458"/>
            <a:ext cx="4388266" cy="14234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pPr marL="457200" indent="-457200" algn="l">
              <a:lnSpc>
                <a:spcPct val="150000"/>
              </a:lnSpc>
              <a:buFontTx/>
              <a:buAutoNum type="arabicPeriod"/>
            </a:pPr>
            <a:r>
              <a:rPr lang="ko-KR" altLang="en-US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파이썬이란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!?</a:t>
            </a:r>
          </a:p>
          <a:p>
            <a:pPr marL="457200" indent="-457200" algn="l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입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출력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변수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자료형 이해</a:t>
            </a:r>
            <a:endParaRPr lang="en-US" altLang="ko-KR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pPr marL="457200" indent="-457200" algn="l">
              <a:lnSpc>
                <a:spcPct val="150000"/>
              </a:lnSpc>
              <a:buFontTx/>
              <a:buAutoNum type="arabicPeriod"/>
            </a:pP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파이썬 개발 환경 마련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및 실습</a:t>
            </a:r>
            <a:r>
              <a:rPr lang="en-US" altLang="ko-KR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0153E2-6C61-4EBF-AEA2-BA8FEDA33D82}"/>
              </a:ext>
            </a:extLst>
          </p:cNvPr>
          <p:cNvSpPr/>
          <p:nvPr/>
        </p:nvSpPr>
        <p:spPr>
          <a:xfrm>
            <a:off x="4641448" y="3072166"/>
            <a:ext cx="5127585" cy="1766052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E8F7B6-FC44-8790-AA17-52FC9D1A27B6}"/>
              </a:ext>
            </a:extLst>
          </p:cNvPr>
          <p:cNvGrpSpPr/>
          <p:nvPr/>
        </p:nvGrpSpPr>
        <p:grpSpPr>
          <a:xfrm>
            <a:off x="339350" y="317442"/>
            <a:ext cx="1616148" cy="764466"/>
            <a:chOff x="542550" y="656109"/>
            <a:chExt cx="1616148" cy="76446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295FEA-0C00-4636-9C51-C90522574C1E}"/>
                </a:ext>
              </a:extLst>
            </p:cNvPr>
            <p:cNvSpPr txBox="1"/>
            <p:nvPr/>
          </p:nvSpPr>
          <p:spPr>
            <a:xfrm>
              <a:off x="542550" y="656109"/>
              <a:ext cx="14526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defRPr>
              </a:lvl1pPr>
            </a:lstStyle>
            <a:p>
              <a:pPr algn="l"/>
              <a:r>
                <a:rPr lang="ko-KR" altLang="en-US" sz="2400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학습 목표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A47A32-D0F1-4804-A6D9-22B81C317780}"/>
                </a:ext>
              </a:extLst>
            </p:cNvPr>
            <p:cNvSpPr txBox="1"/>
            <p:nvPr/>
          </p:nvSpPr>
          <p:spPr>
            <a:xfrm>
              <a:off x="542550" y="1143576"/>
              <a:ext cx="16161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defRPr>
              </a:lvl1pPr>
            </a:lstStyle>
            <a:p>
              <a:pPr algn="l"/>
              <a:r>
                <a:rPr lang="en-US" altLang="ko-KR" dirty="0">
                  <a:latin typeface="S-Core Dream 5 Medium" panose="020B0503030302020204" pitchFamily="34" charset="-127"/>
                  <a:ea typeface="S-Core Dream 5 Medium" panose="020B0503030302020204" pitchFamily="34" charset="-127"/>
                </a:rPr>
                <a:t>Learning objectives</a:t>
              </a:r>
              <a:endParaRPr lang="ko-KR" altLang="en-US" dirty="0">
                <a:latin typeface="S-Core Dream 5 Medium" panose="020B0503030302020204" pitchFamily="34" charset="-127"/>
                <a:ea typeface="S-Core Dream 5 Medium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47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AA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5F6223-1C45-4593-A89E-39D1234B3995}"/>
              </a:ext>
            </a:extLst>
          </p:cNvPr>
          <p:cNvSpPr txBox="1"/>
          <p:nvPr/>
        </p:nvSpPr>
        <p:spPr>
          <a:xfrm>
            <a:off x="3712977" y="2911459"/>
            <a:ext cx="476604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1. </a:t>
            </a:r>
            <a:r>
              <a:rPr lang="ko-KR" alt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파이썬이란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402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97A30543-1635-7C30-A206-C34EBC404AED}"/>
              </a:ext>
            </a:extLst>
          </p:cNvPr>
          <p:cNvSpPr/>
          <p:nvPr/>
        </p:nvSpPr>
        <p:spPr>
          <a:xfrm>
            <a:off x="1881701" y="2110344"/>
            <a:ext cx="5156387" cy="646331"/>
          </a:xfrm>
          <a:prstGeom prst="wedgeRoundRectCallout">
            <a:avLst>
              <a:gd name="adj1" fmla="val -53656"/>
              <a:gd name="adj2" fmla="val -323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외국인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과 대화를 하고 싶어</a:t>
            </a:r>
            <a:r>
              <a:rPr lang="en-US" altLang="ko-KR" dirty="0">
                <a:solidFill>
                  <a:schemeClr val="tx1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pic>
        <p:nvPicPr>
          <p:cNvPr id="26" name="Picture 8" descr="사람 이미지 - Freepik에서 무료 다운로드">
            <a:extLst>
              <a:ext uri="{FF2B5EF4-FFF2-40B4-BE49-F238E27FC236}">
                <a16:creationId xmlns:a16="http://schemas.microsoft.com/office/drawing/2014/main" id="{3C3152E2-C4CC-F75D-309A-8FAD83F6E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1" t="13333" r="59982" b="54815"/>
          <a:stretch/>
        </p:blipFill>
        <p:spPr bwMode="auto">
          <a:xfrm>
            <a:off x="1133634" y="2042052"/>
            <a:ext cx="531813" cy="71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BAEF9F-7919-7FB9-858D-8E66EDB97CC5}"/>
              </a:ext>
            </a:extLst>
          </p:cNvPr>
          <p:cNvSpPr txBox="1"/>
          <p:nvPr/>
        </p:nvSpPr>
        <p:spPr>
          <a:xfrm>
            <a:off x="0" y="1"/>
            <a:ext cx="2140527" cy="46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1. </a:t>
            </a:r>
            <a:r>
              <a:rPr lang="ko-KR" altLang="en-US" dirty="0" err="1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파이썬이란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5294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11979</TotalTime>
  <Words>892</Words>
  <Application>Microsoft Office PowerPoint</Application>
  <PresentationFormat>와이드스크린</PresentationFormat>
  <Paragraphs>161</Paragraphs>
  <Slides>29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에스코어 드림 5 Medium</vt:lpstr>
      <vt:lpstr>맑은 고딕</vt:lpstr>
      <vt:lpstr>S-Core Dream 4 Regular</vt:lpstr>
      <vt:lpstr>S-Core Dream 5 Medium</vt:lpstr>
      <vt:lpstr>맑은 고딕</vt:lpstr>
      <vt:lpstr>Arial</vt:lpstr>
      <vt:lpstr>나눔스퀘어_ac Bold</vt:lpstr>
      <vt:lpstr>a고딕18</vt:lpstr>
      <vt:lpstr>나눔고딕 ExtraBold</vt:lpstr>
      <vt:lpstr>에스코어 드림 4 Regular</vt:lpstr>
      <vt:lpstr>에스코어 드림 6 Bold</vt:lpstr>
      <vt:lpstr>S-Core Dream 6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 명진</dc:creator>
  <cp:lastModifiedBy>배 민우</cp:lastModifiedBy>
  <cp:revision>199</cp:revision>
  <dcterms:created xsi:type="dcterms:W3CDTF">2022-01-31T20:16:23Z</dcterms:created>
  <dcterms:modified xsi:type="dcterms:W3CDTF">2025-04-02T10:01:11Z</dcterms:modified>
</cp:coreProperties>
</file>